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02"/>
  </p:notesMasterIdLst>
  <p:sldIdLst>
    <p:sldId id="256" r:id="rId2"/>
    <p:sldId id="257" r:id="rId3"/>
    <p:sldId id="313" r:id="rId4"/>
    <p:sldId id="258" r:id="rId5"/>
    <p:sldId id="322" r:id="rId6"/>
    <p:sldId id="320" r:id="rId7"/>
    <p:sldId id="321" r:id="rId8"/>
    <p:sldId id="324" r:id="rId9"/>
    <p:sldId id="323" r:id="rId10"/>
    <p:sldId id="305" r:id="rId11"/>
    <p:sldId id="279" r:id="rId12"/>
    <p:sldId id="259" r:id="rId13"/>
    <p:sldId id="278" r:id="rId14"/>
    <p:sldId id="270" r:id="rId15"/>
    <p:sldId id="314" r:id="rId16"/>
    <p:sldId id="260" r:id="rId17"/>
    <p:sldId id="334" r:id="rId18"/>
    <p:sldId id="335" r:id="rId19"/>
    <p:sldId id="336" r:id="rId20"/>
    <p:sldId id="337" r:id="rId21"/>
    <p:sldId id="345" r:id="rId22"/>
    <p:sldId id="346" r:id="rId23"/>
    <p:sldId id="347" r:id="rId24"/>
    <p:sldId id="348" r:id="rId25"/>
    <p:sldId id="339" r:id="rId26"/>
    <p:sldId id="338" r:id="rId27"/>
    <p:sldId id="306" r:id="rId28"/>
    <p:sldId id="356" r:id="rId29"/>
    <p:sldId id="340" r:id="rId30"/>
    <p:sldId id="341" r:id="rId31"/>
    <p:sldId id="343" r:id="rId32"/>
    <p:sldId id="342" r:id="rId33"/>
    <p:sldId id="349" r:id="rId34"/>
    <p:sldId id="275" r:id="rId35"/>
    <p:sldId id="350" r:id="rId36"/>
    <p:sldId id="287" r:id="rId37"/>
    <p:sldId id="296" r:id="rId38"/>
    <p:sldId id="294" r:id="rId39"/>
    <p:sldId id="300" r:id="rId40"/>
    <p:sldId id="289" r:id="rId41"/>
    <p:sldId id="352" r:id="rId42"/>
    <p:sldId id="351" r:id="rId43"/>
    <p:sldId id="354" r:id="rId44"/>
    <p:sldId id="353" r:id="rId45"/>
    <p:sldId id="267" r:id="rId46"/>
    <p:sldId id="362" r:id="rId47"/>
    <p:sldId id="355" r:id="rId48"/>
    <p:sldId id="357" r:id="rId49"/>
    <p:sldId id="358" r:id="rId50"/>
    <p:sldId id="359" r:id="rId51"/>
    <p:sldId id="298" r:id="rId52"/>
    <p:sldId id="276" r:id="rId53"/>
    <p:sldId id="277" r:id="rId54"/>
    <p:sldId id="265" r:id="rId55"/>
    <p:sldId id="266" r:id="rId56"/>
    <p:sldId id="282" r:id="rId57"/>
    <p:sldId id="315" r:id="rId58"/>
    <p:sldId id="269" r:id="rId59"/>
    <p:sldId id="281" r:id="rId60"/>
    <p:sldId id="360" r:id="rId61"/>
    <p:sldId id="271" r:id="rId62"/>
    <p:sldId id="284" r:id="rId63"/>
    <p:sldId id="285" r:id="rId64"/>
    <p:sldId id="286" r:id="rId65"/>
    <p:sldId id="283" r:id="rId66"/>
    <p:sldId id="292" r:id="rId67"/>
    <p:sldId id="364" r:id="rId68"/>
    <p:sldId id="361" r:id="rId69"/>
    <p:sldId id="366" r:id="rId70"/>
    <p:sldId id="365" r:id="rId71"/>
    <p:sldId id="363" r:id="rId72"/>
    <p:sldId id="308" r:id="rId73"/>
    <p:sldId id="309" r:id="rId74"/>
    <p:sldId id="371" r:id="rId75"/>
    <p:sldId id="316" r:id="rId76"/>
    <p:sldId id="369" r:id="rId77"/>
    <p:sldId id="370" r:id="rId78"/>
    <p:sldId id="372" r:id="rId79"/>
    <p:sldId id="299" r:id="rId80"/>
    <p:sldId id="268" r:id="rId81"/>
    <p:sldId id="368" r:id="rId82"/>
    <p:sldId id="367" r:id="rId83"/>
    <p:sldId id="374" r:id="rId84"/>
    <p:sldId id="331" r:id="rId85"/>
    <p:sldId id="290" r:id="rId86"/>
    <p:sldId id="291" r:id="rId87"/>
    <p:sldId id="307" r:id="rId88"/>
    <p:sldId id="373" r:id="rId89"/>
    <p:sldId id="329" r:id="rId90"/>
    <p:sldId id="293" r:id="rId91"/>
    <p:sldId id="301" r:id="rId92"/>
    <p:sldId id="375" r:id="rId93"/>
    <p:sldId id="302" r:id="rId94"/>
    <p:sldId id="303" r:id="rId95"/>
    <p:sldId id="304" r:id="rId96"/>
    <p:sldId id="330" r:id="rId97"/>
    <p:sldId id="376" r:id="rId98"/>
    <p:sldId id="377" r:id="rId99"/>
    <p:sldId id="378" r:id="rId100"/>
    <p:sldId id="310" r:id="rId1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27" autoAdjust="0"/>
  </p:normalViewPr>
  <p:slideViewPr>
    <p:cSldViewPr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3CBB-A9CA-42E5-BFE0-D8EFD5F3DC8C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FF205-C645-4A42-8CE9-6E3E747D24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844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NZ" dirty="0"/>
              <a:t>We will go into the details of each of the words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87467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Can</a:t>
            </a:r>
            <a:r>
              <a:rPr lang="en-NZ" baseline="0" dirty="0"/>
              <a:t> store spatial data and then map the data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Data can be secured row and column level by roles 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Talk about current integration work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01894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95332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3410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6889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92727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- Similar to a single Access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35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91627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- Similar to a single Access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36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39183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38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39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  <a:p>
            <a:r>
              <a:rPr lang="en-NZ" dirty="0"/>
              <a:t>Other roles include: System</a:t>
            </a:r>
            <a:r>
              <a:rPr lang="en-NZ" baseline="0" dirty="0"/>
              <a:t> Administrator, Domain Administrator, Domain member and Everyone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16770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Z" dirty="0"/>
              <a:t>IRIS is a server product. It is not installed on your PC. You access it through the internet</a:t>
            </a:r>
            <a:r>
              <a:rPr lang="en-NZ" baseline="0" dirty="0"/>
              <a:t>. 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9700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  <a:p>
            <a:r>
              <a:rPr lang="en-NZ" dirty="0"/>
              <a:t>Other roles include: System</a:t>
            </a:r>
            <a:r>
              <a:rPr lang="en-NZ" baseline="0" dirty="0"/>
              <a:t> Administrator, Domain Administrator, Domain member and Everyone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36842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9353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1130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A table is similar to an</a:t>
            </a:r>
            <a:r>
              <a:rPr lang="en-NZ" baseline="0" dirty="0"/>
              <a:t> Excel sheet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A field is like a column in an Excel sheet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Each field holds a specific type of data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You can specify rules for the type of data and formatting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A record is like a row in an Excel sheet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93556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baseline="0" dirty="0"/>
              <a:t>Similar to a spreadsheet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More control over types of data that can be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97146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Use the table designer to create tables</a:t>
            </a:r>
          </a:p>
          <a:p>
            <a:pPr marL="171450" indent="-171450">
              <a:buFontTx/>
              <a:buChar char="-"/>
            </a:pPr>
            <a:r>
              <a:rPr lang="en-NZ" dirty="0"/>
              <a:t>Tree of components</a:t>
            </a:r>
          </a:p>
          <a:p>
            <a:pPr marL="171450" indent="-171450">
              <a:buFontTx/>
              <a:buChar char="-"/>
            </a:pPr>
            <a:r>
              <a:rPr lang="en-NZ" dirty="0"/>
              <a:t>First</a:t>
            </a:r>
            <a:r>
              <a:rPr lang="en-NZ" baseline="0" dirty="0"/>
              <a:t> level is always a “Form”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Second level is always a “Section”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Fields can be added only into “Sections”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Click the parent node to enter the type of component you want.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07198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Use the table designer to create tables</a:t>
            </a:r>
          </a:p>
          <a:p>
            <a:pPr marL="171450" indent="-171450">
              <a:buFontTx/>
              <a:buChar char="-"/>
            </a:pPr>
            <a:r>
              <a:rPr lang="en-NZ" dirty="0"/>
              <a:t>Tree of components</a:t>
            </a:r>
          </a:p>
          <a:p>
            <a:pPr marL="171450" indent="-171450">
              <a:buFontTx/>
              <a:buChar char="-"/>
            </a:pPr>
            <a:r>
              <a:rPr lang="en-NZ" dirty="0"/>
              <a:t>First</a:t>
            </a:r>
            <a:r>
              <a:rPr lang="en-NZ" baseline="0" dirty="0"/>
              <a:t> level is always a “Form”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Second level is always a “Section”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Fields can be added only into “Sections”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Click the parent node to enter the type of component you want.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071988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- To avoid repeating data,</a:t>
            </a:r>
            <a:r>
              <a:rPr lang="en-NZ" baseline="0" dirty="0"/>
              <a:t> you want to create relationships between data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22351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Z" baseline="0" dirty="0" err="1"/>
              <a:t>Episoft</a:t>
            </a:r>
            <a:r>
              <a:rPr lang="en-NZ" baseline="0" dirty="0"/>
              <a:t> hosts 2 IRIS systems a demo and a live system. The majority of </a:t>
            </a:r>
            <a:r>
              <a:rPr lang="en-NZ" baseline="0" dirty="0" err="1"/>
              <a:t>Episoft’s</a:t>
            </a:r>
            <a:r>
              <a:rPr lang="en-NZ" baseline="0" dirty="0"/>
              <a:t> clients are governments and they tend to host their own systems.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Hover to see the</a:t>
            </a:r>
            <a:r>
              <a:rPr lang="en-NZ" baseline="0" dirty="0"/>
              <a:t> permission</a:t>
            </a:r>
          </a:p>
          <a:p>
            <a:pPr marL="171450" indent="-171450">
              <a:buFontTx/>
              <a:buChar char="-"/>
            </a:pPr>
            <a:r>
              <a:rPr lang="en-NZ" dirty="0"/>
              <a:t>Security</a:t>
            </a:r>
            <a:r>
              <a:rPr lang="en-NZ" baseline="0" dirty="0"/>
              <a:t> needs to be well thought through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82304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Hover to see the</a:t>
            </a:r>
            <a:r>
              <a:rPr lang="en-NZ" baseline="0" dirty="0"/>
              <a:t> permission</a:t>
            </a:r>
          </a:p>
          <a:p>
            <a:pPr marL="171450" indent="-171450">
              <a:buFontTx/>
              <a:buChar char="-"/>
            </a:pPr>
            <a:r>
              <a:rPr lang="en-NZ" dirty="0"/>
              <a:t>Security</a:t>
            </a:r>
            <a:r>
              <a:rPr lang="en-NZ" baseline="0" dirty="0"/>
              <a:t> needs to be well thought through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543781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Hover to see the</a:t>
            </a:r>
            <a:r>
              <a:rPr lang="en-NZ" baseline="0" dirty="0"/>
              <a:t> permission</a:t>
            </a:r>
          </a:p>
          <a:p>
            <a:pPr marL="171450" indent="-171450">
              <a:buFontTx/>
              <a:buChar char="-"/>
            </a:pPr>
            <a:r>
              <a:rPr lang="en-NZ" dirty="0"/>
              <a:t>Security</a:t>
            </a:r>
            <a:r>
              <a:rPr lang="en-NZ" baseline="0" dirty="0"/>
              <a:t> needs to be well thought through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84795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Hover to see the</a:t>
            </a:r>
            <a:r>
              <a:rPr lang="en-NZ" baseline="0" dirty="0"/>
              <a:t> permission</a:t>
            </a:r>
          </a:p>
          <a:p>
            <a:pPr marL="171450" indent="-171450">
              <a:buFontTx/>
              <a:buChar char="-"/>
            </a:pPr>
            <a:r>
              <a:rPr lang="en-NZ" dirty="0"/>
              <a:t>Security</a:t>
            </a:r>
            <a:r>
              <a:rPr lang="en-NZ" baseline="0" dirty="0"/>
              <a:t> needs to be well thought through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33288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Hover to see the</a:t>
            </a:r>
            <a:r>
              <a:rPr lang="en-NZ" baseline="0" dirty="0"/>
              <a:t> permission</a:t>
            </a:r>
          </a:p>
          <a:p>
            <a:pPr marL="171450" indent="-171450">
              <a:buFontTx/>
              <a:buChar char="-"/>
            </a:pPr>
            <a:r>
              <a:rPr lang="en-NZ" dirty="0"/>
              <a:t>Security</a:t>
            </a:r>
            <a:r>
              <a:rPr lang="en-NZ" baseline="0" dirty="0"/>
              <a:t> needs to be well thought through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70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45563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79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It is the equivalent of a query</a:t>
            </a:r>
            <a:r>
              <a:rPr lang="en-NZ" baseline="0" dirty="0"/>
              <a:t> in MS Access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Pick the Table(s) of interest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IRIS automatically creates the relationships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Pick the fields of interest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Run/Save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Additional features include aggregate functions, sorting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80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970304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It is the equivalent of a query</a:t>
            </a:r>
            <a:r>
              <a:rPr lang="en-NZ" baseline="0" dirty="0"/>
              <a:t> in MS Access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Pick the Table(s) of interest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IRIS automatically creates the relationships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Pick the fields of interest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Run/Save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Additional features include aggregate functions, sorting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81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051098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91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93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You can be inputting data into the system at the same time as you colleagues and you can view each others data if the system is set up so.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IRIS has an embedded R engine. This allows for very flexible reporting.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NZ" dirty="0"/>
              <a:t>All</a:t>
            </a:r>
            <a:r>
              <a:rPr lang="en-NZ" baseline="0" dirty="0"/>
              <a:t> are desktop products. Issues with upgrades and installations.</a:t>
            </a:r>
          </a:p>
          <a:p>
            <a:pPr marL="171450" indent="-171450">
              <a:buFont typeface="Arial" charset="0"/>
              <a:buChar char="•"/>
            </a:pPr>
            <a:r>
              <a:rPr lang="en-NZ" baseline="0" dirty="0"/>
              <a:t>Fixed roles</a:t>
            </a:r>
          </a:p>
          <a:p>
            <a:pPr marL="171450" indent="-171450">
              <a:buFont typeface="Arial" charset="0"/>
              <a:buChar char="•"/>
            </a:pPr>
            <a:r>
              <a:rPr lang="en-NZ" baseline="0" dirty="0"/>
              <a:t>Software not used on a daily basis</a:t>
            </a:r>
          </a:p>
          <a:p>
            <a:pPr marL="171450" indent="-171450">
              <a:buFont typeface="Arial" charset="0"/>
              <a:buChar char="•"/>
            </a:pPr>
            <a:endParaRPr lang="en-NZ" baseline="0" dirty="0"/>
          </a:p>
          <a:p>
            <a:pPr marL="171450" indent="-171450">
              <a:buFont typeface="Arial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3098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40919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Z" baseline="0" dirty="0"/>
              <a:t>Users can add and remove fields on the fly and rely less on IT staff.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Z" dirty="0"/>
              <a:t>Import data from different systems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3969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E5C7573D-46DB-4C3D-809C-8E1D764E50C6}" type="datetimeFigureOut">
              <a:rPr lang="en-NZ" smtClean="0"/>
              <a:t>31/10/2022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Incident Response Information System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55576" y="1700808"/>
            <a:ext cx="8077200" cy="1673352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7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NZ" sz="8000" dirty="0"/>
              <a:t>IRIS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DA66CF0-0F9D-B201-74CC-0DD68CCE36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095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Custom solutions</a:t>
            </a:r>
          </a:p>
          <a:p>
            <a:pPr lvl="1"/>
            <a:r>
              <a:rPr lang="en-NZ" dirty="0"/>
              <a:t>Before IRIS </a:t>
            </a:r>
            <a:r>
              <a:rPr lang="en-NZ" dirty="0" err="1"/>
              <a:t>Episoft</a:t>
            </a:r>
            <a:r>
              <a:rPr lang="en-NZ" dirty="0"/>
              <a:t> gained experience from developing: </a:t>
            </a:r>
          </a:p>
          <a:p>
            <a:pPr lvl="2"/>
            <a:r>
              <a:rPr lang="en-NZ" dirty="0" err="1"/>
              <a:t>EpiMan</a:t>
            </a:r>
            <a:r>
              <a:rPr lang="en-NZ" dirty="0"/>
              <a:t> for MAF NZ</a:t>
            </a:r>
          </a:p>
          <a:p>
            <a:pPr lvl="2"/>
            <a:r>
              <a:rPr lang="en-NZ" dirty="0" err="1"/>
              <a:t>Kodavet</a:t>
            </a:r>
            <a:r>
              <a:rPr lang="en-NZ" dirty="0"/>
              <a:t> for Swiss Government</a:t>
            </a:r>
          </a:p>
          <a:p>
            <a:pPr lvl="2"/>
            <a:r>
              <a:rPr lang="en-NZ" dirty="0" err="1"/>
              <a:t>InfoVet</a:t>
            </a:r>
            <a:r>
              <a:rPr lang="en-NZ" dirty="0"/>
              <a:t> (Pfizer)</a:t>
            </a:r>
          </a:p>
          <a:p>
            <a:endParaRPr lang="en-NZ" dirty="0"/>
          </a:p>
          <a:p>
            <a:r>
              <a:rPr lang="en-NZ" dirty="0"/>
              <a:t>Software could not evolve over time.</a:t>
            </a:r>
          </a:p>
          <a:p>
            <a:endParaRPr lang="en-NZ" dirty="0"/>
          </a:p>
          <a:p>
            <a:r>
              <a:rPr lang="en-NZ" dirty="0"/>
              <a:t>Hard coded rules prevented portability.</a:t>
            </a:r>
          </a:p>
          <a:p>
            <a:endParaRPr lang="en-NZ" dirty="0"/>
          </a:p>
          <a:p>
            <a:r>
              <a:rPr lang="en-NZ" dirty="0"/>
              <a:t>Costly to add extra features.</a:t>
            </a:r>
          </a:p>
        </p:txBody>
      </p:sp>
    </p:spTree>
    <p:extLst>
      <p:ext uri="{BB962C8B-B14F-4D97-AF65-F5344CB8AC3E}">
        <p14:creationId xmlns:p14="http://schemas.microsoft.com/office/powerpoint/2010/main" val="31569426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Contacts</a:t>
            </a:r>
          </a:p>
          <a:p>
            <a:pPr lvl="1"/>
            <a:r>
              <a:rPr lang="en-NZ" dirty="0"/>
              <a:t>http://wiki.episoft.co.nz</a:t>
            </a:r>
          </a:p>
          <a:p>
            <a:pPr lvl="1"/>
            <a:r>
              <a:rPr lang="en-NZ" dirty="0"/>
              <a:t>masood.sujau@haloratech.com</a:t>
            </a:r>
          </a:p>
          <a:p>
            <a:pPr lvl="1"/>
            <a:r>
              <a:rPr lang="en-NZ" dirty="0"/>
              <a:t>bryan@episoft.co.nz</a:t>
            </a:r>
          </a:p>
        </p:txBody>
      </p:sp>
    </p:spTree>
    <p:extLst>
      <p:ext uri="{BB962C8B-B14F-4D97-AF65-F5344CB8AC3E}">
        <p14:creationId xmlns:p14="http://schemas.microsoft.com/office/powerpoint/2010/main" val="190717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IRIS – Incident Response Information System</a:t>
            </a:r>
          </a:p>
          <a:p>
            <a:endParaRPr lang="en-NZ" dirty="0"/>
          </a:p>
          <a:p>
            <a:r>
              <a:rPr lang="en-GB" dirty="0"/>
              <a:t>Development was funded by the European Commission through the Animal and Human Influenza Trust Fund, administered by the World Bank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39790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IRIS is backed by an relational database MS SQL Server</a:t>
            </a:r>
          </a:p>
          <a:p>
            <a:endParaRPr lang="en-NZ" dirty="0"/>
          </a:p>
          <a:p>
            <a:r>
              <a:rPr lang="en-NZ" dirty="0"/>
              <a:t>The system is based on a dynamic data storage model which allows users to modify the system to their needs over time.</a:t>
            </a:r>
          </a:p>
          <a:p>
            <a:endParaRPr lang="en-NZ" dirty="0"/>
          </a:p>
          <a:p>
            <a:r>
              <a:rPr lang="en-NZ" dirty="0"/>
              <a:t>All data can be geo-referenced enabling mapping and spatial analysis suited to disease control activities.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16353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Data security is built into the system using role and attribute based access control. </a:t>
            </a:r>
          </a:p>
          <a:p>
            <a:endParaRPr lang="en-NZ" dirty="0"/>
          </a:p>
          <a:p>
            <a:r>
              <a:rPr lang="en-NZ" dirty="0"/>
              <a:t>IRIS allows the integration of data from different sources, facilitating better decision making.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09690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Provides easy to use data extraction mechanisms.</a:t>
            </a:r>
          </a:p>
          <a:p>
            <a:endParaRPr lang="en-NZ" dirty="0"/>
          </a:p>
          <a:p>
            <a:r>
              <a:rPr lang="en-NZ" dirty="0"/>
              <a:t>Provides flexible reporting,  searching and sorting of data.</a:t>
            </a:r>
          </a:p>
          <a:p>
            <a:endParaRPr lang="en-NZ" dirty="0"/>
          </a:p>
          <a:p>
            <a:r>
              <a:rPr lang="en-NZ" dirty="0"/>
              <a:t>Provides methods for creating and displaying help</a:t>
            </a:r>
          </a:p>
          <a:p>
            <a:endParaRPr lang="en-NZ" dirty="0"/>
          </a:p>
          <a:p>
            <a:endParaRPr lang="en-NZ" dirty="0"/>
          </a:p>
          <a:p>
            <a:pPr marL="118872" indent="0">
              <a:buNone/>
            </a:pPr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64041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Backups and system updates are handled on the server side. </a:t>
            </a:r>
          </a:p>
          <a:p>
            <a:endParaRPr lang="en-NZ" dirty="0"/>
          </a:p>
          <a:p>
            <a:r>
              <a:rPr lang="en-NZ" dirty="0"/>
              <a:t>Integration with other systems (Support for exposing and consuming APIs)</a:t>
            </a:r>
          </a:p>
          <a:p>
            <a:endParaRPr lang="en-NZ" dirty="0"/>
          </a:p>
          <a:p>
            <a:r>
              <a:rPr lang="en-NZ" dirty="0"/>
              <a:t>Others benefits: scheduled tasks, remote sensing data</a:t>
            </a:r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8681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Developed using industry standard tools</a:t>
            </a:r>
          </a:p>
          <a:p>
            <a:pPr lvl="1"/>
            <a:r>
              <a:rPr lang="en-NZ" dirty="0"/>
              <a:t>Client Side: </a:t>
            </a:r>
            <a:r>
              <a:rPr lang="en-NZ" dirty="0" err="1"/>
              <a:t>ExtJS</a:t>
            </a:r>
            <a:r>
              <a:rPr lang="en-NZ" dirty="0"/>
              <a:t>, </a:t>
            </a:r>
            <a:r>
              <a:rPr lang="en-NZ" dirty="0" err="1"/>
              <a:t>OpenLayers</a:t>
            </a:r>
            <a:endParaRPr lang="en-NZ" dirty="0"/>
          </a:p>
          <a:p>
            <a:pPr lvl="1"/>
            <a:r>
              <a:rPr lang="en-NZ" dirty="0"/>
              <a:t>Server Side: Microsoft .NET C#</a:t>
            </a:r>
          </a:p>
          <a:p>
            <a:pPr lvl="1"/>
            <a:r>
              <a:rPr lang="en-NZ" dirty="0"/>
              <a:t>MS SQL Server (or any of the major RDBS can be used)</a:t>
            </a:r>
          </a:p>
          <a:p>
            <a:pPr lvl="1"/>
            <a:endParaRPr lang="en-NZ" dirty="0"/>
          </a:p>
          <a:p>
            <a:r>
              <a:rPr lang="en-NZ" dirty="0"/>
              <a:t>Spatial data stored as WKT and </a:t>
            </a:r>
            <a:r>
              <a:rPr lang="en-NZ" dirty="0" err="1"/>
              <a:t>GeoJSON</a:t>
            </a:r>
            <a:endParaRPr lang="en-NZ" dirty="0"/>
          </a:p>
          <a:p>
            <a:endParaRPr lang="en-NZ" dirty="0"/>
          </a:p>
          <a:p>
            <a:r>
              <a:rPr lang="en-NZ" dirty="0"/>
              <a:t>Language independent interface</a:t>
            </a:r>
          </a:p>
          <a:p>
            <a:endParaRPr lang="en-NZ" dirty="0"/>
          </a:p>
          <a:p>
            <a:r>
              <a:rPr lang="en-NZ" dirty="0"/>
              <a:t>Uses </a:t>
            </a:r>
            <a:r>
              <a:rPr lang="en-NZ" dirty="0" err="1"/>
              <a:t>RServ</a:t>
            </a:r>
            <a:r>
              <a:rPr lang="en-NZ" dirty="0"/>
              <a:t> for reporting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99895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Carriage of multidrug-resistant bacteria</a:t>
            </a:r>
          </a:p>
          <a:p>
            <a:pPr marL="118872" indent="0">
              <a:buNone/>
            </a:pPr>
            <a:endParaRPr lang="en-GB" sz="2400" dirty="0"/>
          </a:p>
          <a:p>
            <a:pPr lvl="1"/>
            <a:r>
              <a:rPr lang="en-GB" sz="2200" dirty="0"/>
              <a:t>IRIS was used to store the results of a survey and link the data with samples taken from cats and dogs.</a:t>
            </a:r>
          </a:p>
          <a:p>
            <a:pPr lvl="1"/>
            <a:endParaRPr lang="en-GB" sz="2200" dirty="0"/>
          </a:p>
          <a:p>
            <a:pPr lvl="1"/>
            <a:r>
              <a:rPr lang="en-GB" sz="2200" dirty="0"/>
              <a:t>The IRIS reporting engine was used to analyse the test results and create summary tables</a:t>
            </a:r>
          </a:p>
          <a:p>
            <a:endParaRPr lang="en-NZ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7D826-3646-E3C6-8C37-6DAF7D2AD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307" y="4643577"/>
            <a:ext cx="3254901" cy="2057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D2D5A4-89A0-6970-3A7A-4C8F36CBF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76" y="4645455"/>
            <a:ext cx="3251122" cy="205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2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972" y="1700808"/>
            <a:ext cx="8507288" cy="4625609"/>
          </a:xfrm>
        </p:spPr>
        <p:txBody>
          <a:bodyPr>
            <a:normAutofit fontScale="92500" lnSpcReduction="20000"/>
          </a:bodyPr>
          <a:lstStyle/>
          <a:p>
            <a:r>
              <a:rPr lang="en-NZ" sz="2400" dirty="0"/>
              <a:t>SEACFMD</a:t>
            </a:r>
            <a:r>
              <a:rPr lang="en-NZ" sz="2000" dirty="0"/>
              <a:t> Campaign</a:t>
            </a:r>
          </a:p>
          <a:p>
            <a:endParaRPr lang="en-NZ" sz="2000" dirty="0"/>
          </a:p>
          <a:p>
            <a:pPr lvl="1"/>
            <a:r>
              <a:rPr lang="en-NZ" sz="2000" dirty="0"/>
              <a:t>Funded by the OIE to combat foot and mouth disease (FMD) in South-East Asia and China.</a:t>
            </a:r>
          </a:p>
          <a:p>
            <a:pPr lvl="1"/>
            <a:endParaRPr lang="en-NZ" sz="2000" dirty="0"/>
          </a:p>
          <a:p>
            <a:pPr lvl="1"/>
            <a:r>
              <a:rPr lang="en-NZ" sz="2000" dirty="0"/>
              <a:t>IRIS was used to store survey data and results from testing and vaccination.</a:t>
            </a:r>
          </a:p>
          <a:p>
            <a:pPr lvl="1"/>
            <a:endParaRPr lang="en-NZ" sz="2000" dirty="0"/>
          </a:p>
          <a:p>
            <a:pPr lvl="1"/>
            <a:r>
              <a:rPr lang="en-NZ" sz="2000" dirty="0"/>
              <a:t>Helped to visual spatial coverage and trends in the data</a:t>
            </a:r>
          </a:p>
          <a:p>
            <a:pPr lvl="1"/>
            <a:endParaRPr lang="en-NZ" sz="2000" dirty="0"/>
          </a:p>
          <a:p>
            <a:pPr lvl="1"/>
            <a:r>
              <a:rPr lang="en-NZ" sz="2000" dirty="0"/>
              <a:t>Projects were customised to the needs of the country (Cambodia, Lao, Myanmar)</a:t>
            </a:r>
          </a:p>
          <a:p>
            <a:pPr lvl="1"/>
            <a:endParaRPr lang="en-NZ" sz="1600" dirty="0"/>
          </a:p>
          <a:p>
            <a:pPr lvl="1"/>
            <a:endParaRPr lang="en-NZ" sz="1600" dirty="0"/>
          </a:p>
          <a:p>
            <a:pPr lvl="1"/>
            <a:endParaRPr lang="en-NZ" sz="1600" dirty="0"/>
          </a:p>
          <a:p>
            <a:pPr lvl="1"/>
            <a:endParaRPr lang="en-NZ" sz="1600" dirty="0"/>
          </a:p>
          <a:p>
            <a:pPr marL="118872" indent="0">
              <a:buNone/>
            </a:pPr>
            <a:endParaRPr lang="en-NZ" sz="2000" dirty="0"/>
          </a:p>
          <a:p>
            <a:pPr marL="118872" indent="0">
              <a:buNone/>
            </a:pPr>
            <a:r>
              <a:rPr lang="en-NZ" sz="2000" dirty="0"/>
              <a:t> </a:t>
            </a:r>
          </a:p>
          <a:p>
            <a:endParaRPr lang="en-NZ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0DCD9-4CF8-99AB-1817-8D956CFE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2" y="4894261"/>
            <a:ext cx="2917756" cy="1844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6758FE-2EAE-623E-FB37-82BE07D1A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092" y="4894261"/>
            <a:ext cx="2915815" cy="1844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F1D1C7-3544-565B-C3DB-B2D1B750F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741" y="4891841"/>
            <a:ext cx="2917757" cy="184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90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NZ" sz="3400" dirty="0"/>
              <a:t>SADI</a:t>
            </a:r>
          </a:p>
          <a:p>
            <a:endParaRPr lang="en-NZ" sz="3400" dirty="0"/>
          </a:p>
          <a:p>
            <a:pPr lvl="1"/>
            <a:r>
              <a:rPr lang="en-GB" dirty="0"/>
              <a:t>A set of standardised analyses for disease investigation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Integrates national livestock data, outbreak data and tracing data</a:t>
            </a:r>
          </a:p>
          <a:p>
            <a:pPr lvl="1"/>
            <a:endParaRPr lang="en-NZ" dirty="0"/>
          </a:p>
          <a:p>
            <a:pPr lvl="1"/>
            <a:r>
              <a:rPr lang="en-GB" dirty="0"/>
              <a:t>Enables routine analysis of up-to-date data to be run frequently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Used during the </a:t>
            </a:r>
            <a:r>
              <a:rPr lang="en-GB" dirty="0" err="1"/>
              <a:t>Mbovis</a:t>
            </a:r>
            <a:r>
              <a:rPr lang="en-GB" dirty="0"/>
              <a:t> outbreak, Korean training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64BA81-7CC2-DD99-778D-5D2A3381F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73" y="5077602"/>
            <a:ext cx="2225478" cy="1690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167CCC-7CCB-B0ED-FFD8-D94392352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03" y="5077601"/>
            <a:ext cx="2225479" cy="1690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EF5CE4-E2AD-8AB5-5594-FB0E13258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5085184"/>
            <a:ext cx="2225477" cy="169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01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Introduction</a:t>
            </a:r>
          </a:p>
          <a:p>
            <a:endParaRPr lang="en-NZ" dirty="0"/>
          </a:p>
          <a:p>
            <a:r>
              <a:rPr lang="en-NZ" dirty="0"/>
              <a:t>Design</a:t>
            </a:r>
          </a:p>
          <a:p>
            <a:endParaRPr lang="en-NZ" dirty="0"/>
          </a:p>
          <a:p>
            <a:r>
              <a:rPr lang="en-NZ" dirty="0" err="1"/>
              <a:t>Usecases</a:t>
            </a:r>
            <a:endParaRPr lang="en-NZ" dirty="0"/>
          </a:p>
          <a:p>
            <a:endParaRPr lang="en-NZ" dirty="0"/>
          </a:p>
          <a:p>
            <a:r>
              <a:rPr lang="en-NZ" dirty="0"/>
              <a:t>Demo dataset</a:t>
            </a:r>
          </a:p>
          <a:p>
            <a:pPr marL="109728" indent="0">
              <a:buNone/>
            </a:pPr>
            <a:endParaRPr lang="en-NZ" dirty="0"/>
          </a:p>
          <a:p>
            <a:r>
              <a:rPr lang="en-NZ" dirty="0"/>
              <a:t>IRIS terminology</a:t>
            </a:r>
          </a:p>
          <a:p>
            <a:endParaRPr lang="en-NZ" dirty="0"/>
          </a:p>
          <a:p>
            <a:r>
              <a:rPr lang="en-NZ" dirty="0"/>
              <a:t>Deep dive into IRIS</a:t>
            </a:r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10009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4927361"/>
          </a:xfrm>
        </p:spPr>
        <p:txBody>
          <a:bodyPr>
            <a:normAutofit fontScale="92500" lnSpcReduction="20000"/>
          </a:bodyPr>
          <a:lstStyle/>
          <a:p>
            <a:r>
              <a:rPr lang="en-NZ" sz="2400" dirty="0"/>
              <a:t>IRIS is known as SIMS – Surveillance Information Management System at MPI</a:t>
            </a:r>
          </a:p>
          <a:p>
            <a:endParaRPr lang="en-NZ" sz="2400" dirty="0"/>
          </a:p>
          <a:p>
            <a:r>
              <a:rPr lang="en-NZ" sz="2400" dirty="0"/>
              <a:t>Some of the projects in SIMS are: </a:t>
            </a:r>
          </a:p>
          <a:p>
            <a:endParaRPr lang="en-NZ" sz="2000" dirty="0"/>
          </a:p>
          <a:p>
            <a:pPr lvl="1"/>
            <a:r>
              <a:rPr lang="en-GB" sz="2000" dirty="0"/>
              <a:t>Animal Health Surveillance Programme</a:t>
            </a:r>
          </a:p>
          <a:p>
            <a:pPr lvl="1"/>
            <a:endParaRPr lang="en-NZ" sz="2000" dirty="0"/>
          </a:p>
          <a:p>
            <a:pPr lvl="1"/>
            <a:r>
              <a:rPr lang="en-GB" sz="2000" dirty="0"/>
              <a:t>TSE Surveillance Programme 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NIMA – Notification and Investigation (Animals/Plants)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Wildlife 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 err="1"/>
              <a:t>Mbovis</a:t>
            </a:r>
            <a:r>
              <a:rPr lang="en-GB" sz="2000" dirty="0"/>
              <a:t> SADI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Salmonella Enteritidis Response</a:t>
            </a:r>
            <a:endParaRPr lang="en-NZ" dirty="0"/>
          </a:p>
          <a:p>
            <a:pPr marL="118872" indent="0">
              <a:buNone/>
            </a:pPr>
            <a:r>
              <a:rPr lang="en-NZ" sz="2000" dirty="0"/>
              <a:t> </a:t>
            </a:r>
          </a:p>
          <a:p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1052372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ontent Placeholder 2">
            <a:extLst>
              <a:ext uri="{FF2B5EF4-FFF2-40B4-BE49-F238E27FC236}">
                <a16:creationId xmlns:a16="http://schemas.microsoft.com/office/drawing/2014/main" id="{D5BA1DF6-2CEF-58CB-414F-581AEDB6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31481"/>
            <a:ext cx="8229600" cy="4625609"/>
          </a:xfrm>
        </p:spPr>
        <p:txBody>
          <a:bodyPr>
            <a:normAutofit/>
          </a:bodyPr>
          <a:lstStyle/>
          <a:p>
            <a:r>
              <a:rPr lang="en-NZ" dirty="0"/>
              <a:t>LIMS Template Project (</a:t>
            </a:r>
            <a:r>
              <a:rPr lang="en-NZ" dirty="0" err="1"/>
              <a:t>Mbovis</a:t>
            </a:r>
            <a:r>
              <a:rPr lang="en-NZ" dirty="0"/>
              <a:t>) </a:t>
            </a:r>
          </a:p>
          <a:p>
            <a:endParaRPr lang="en-NZ" dirty="0"/>
          </a:p>
          <a:p>
            <a:pPr lvl="1"/>
            <a:endParaRPr lang="en-GB" dirty="0"/>
          </a:p>
          <a:p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 – LIMS 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5A066-70F1-465B-F1EF-324E7CF0C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79" y="5211233"/>
            <a:ext cx="1980335" cy="936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E84CC-F547-C9BE-945B-3296D0044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908" y="2636912"/>
            <a:ext cx="1329625" cy="18725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4F5344-129D-F953-0E78-1DFDCA185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65" y="4491274"/>
            <a:ext cx="3791072" cy="1252728"/>
          </a:xfrm>
          <a:prstGeom prst="rect">
            <a:avLst/>
          </a:prstGeom>
        </p:spPr>
      </p:pic>
      <p:pic>
        <p:nvPicPr>
          <p:cNvPr id="1026" name="Picture 2" descr="Tru-Test XRS2 EID Stick Reader - totalfarmsupplies.co.uk">
            <a:extLst>
              <a:ext uri="{FF2B5EF4-FFF2-40B4-BE49-F238E27FC236}">
                <a16:creationId xmlns:a16="http://schemas.microsoft.com/office/drawing/2014/main" id="{340DF8EE-6B63-7EA7-0B68-6C0CCAB2E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" y="5265006"/>
            <a:ext cx="829222" cy="8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iry Vet Images – Browse 3,230 Stock Photos, Vectors, and Video | Adobe  Stock">
            <a:extLst>
              <a:ext uri="{FF2B5EF4-FFF2-40B4-BE49-F238E27FC236}">
                <a16:creationId xmlns:a16="http://schemas.microsoft.com/office/drawing/2014/main" id="{3171B63F-17DA-4934-0DD6-C19A61DC2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7"/>
          <a:stretch/>
        </p:blipFill>
        <p:spPr bwMode="auto">
          <a:xfrm>
            <a:off x="214526" y="3437559"/>
            <a:ext cx="1015901" cy="84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8E05766-5B9F-6F1F-F3E1-653676C3B217}"/>
              </a:ext>
            </a:extLst>
          </p:cNvPr>
          <p:cNvCxnSpPr>
            <a:cxnSpLocks/>
            <a:stCxn id="11" idx="3"/>
            <a:endCxn id="27" idx="1"/>
          </p:cNvCxnSpPr>
          <p:nvPr/>
        </p:nvCxnSpPr>
        <p:spPr>
          <a:xfrm>
            <a:off x="2980533" y="3573203"/>
            <a:ext cx="1646735" cy="199819"/>
          </a:xfrm>
          <a:prstGeom prst="bentConnector3">
            <a:avLst>
              <a:gd name="adj1" fmla="val 493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A00A97A-D8B2-22CB-E324-2840365EA0DC}"/>
              </a:ext>
            </a:extLst>
          </p:cNvPr>
          <p:cNvCxnSpPr>
            <a:cxnSpLocks/>
            <a:stCxn id="7" idx="3"/>
            <a:endCxn id="27" idx="1"/>
          </p:cNvCxnSpPr>
          <p:nvPr/>
        </p:nvCxnSpPr>
        <p:spPr>
          <a:xfrm flipV="1">
            <a:off x="3031914" y="3773022"/>
            <a:ext cx="1595354" cy="1906596"/>
          </a:xfrm>
          <a:prstGeom prst="bentConnector3">
            <a:avLst>
              <a:gd name="adj1" fmla="val 4808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EA4CBA5-8C68-356D-F3E5-183ACBC449D4}"/>
              </a:ext>
            </a:extLst>
          </p:cNvPr>
          <p:cNvSpPr/>
          <p:nvPr/>
        </p:nvSpPr>
        <p:spPr>
          <a:xfrm>
            <a:off x="4627268" y="3468597"/>
            <a:ext cx="1510599" cy="608849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Data Entry Team</a:t>
            </a:r>
            <a:endParaRPr lang="en-NZ" sz="14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E66A26-8784-E5BD-AF22-4885919D2E7B}"/>
              </a:ext>
            </a:extLst>
          </p:cNvPr>
          <p:cNvSpPr txBox="1"/>
          <p:nvPr/>
        </p:nvSpPr>
        <p:spPr>
          <a:xfrm>
            <a:off x="3893367" y="3399192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Email</a:t>
            </a:r>
            <a:endParaRPr lang="en-NZ" sz="1200" dirty="0"/>
          </a:p>
        </p:txBody>
      </p:sp>
      <p:cxnSp>
        <p:nvCxnSpPr>
          <p:cNvPr id="1027" name="Connector: Elbow 1026">
            <a:extLst>
              <a:ext uri="{FF2B5EF4-FFF2-40B4-BE49-F238E27FC236}">
                <a16:creationId xmlns:a16="http://schemas.microsoft.com/office/drawing/2014/main" id="{44486FE6-465B-36B6-B6A9-CA1B1771E39A}"/>
              </a:ext>
            </a:extLst>
          </p:cNvPr>
          <p:cNvCxnSpPr>
            <a:cxnSpLocks/>
            <a:stCxn id="27" idx="3"/>
            <a:endCxn id="13" idx="0"/>
          </p:cNvCxnSpPr>
          <p:nvPr/>
        </p:nvCxnSpPr>
        <p:spPr>
          <a:xfrm>
            <a:off x="6137867" y="3773022"/>
            <a:ext cx="912834" cy="7182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AC3F0D2-87BD-5331-C226-B42DBBF890D8}"/>
              </a:ext>
            </a:extLst>
          </p:cNvPr>
          <p:cNvSpPr/>
          <p:nvPr/>
        </p:nvSpPr>
        <p:spPr>
          <a:xfrm>
            <a:off x="6295401" y="6148002"/>
            <a:ext cx="1510599" cy="608849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Lab</a:t>
            </a:r>
            <a:endParaRPr lang="en-NZ" sz="1400" dirty="0">
              <a:solidFill>
                <a:schemeClr val="tx1"/>
              </a:solidFill>
            </a:endParaRPr>
          </a:p>
        </p:txBody>
      </p:sp>
      <p:cxnSp>
        <p:nvCxnSpPr>
          <p:cNvPr id="1034" name="Connector: Elbow 1033">
            <a:extLst>
              <a:ext uri="{FF2B5EF4-FFF2-40B4-BE49-F238E27FC236}">
                <a16:creationId xmlns:a16="http://schemas.microsoft.com/office/drawing/2014/main" id="{D5A2080F-BBBB-D06A-B610-535EFE7A6B09}"/>
              </a:ext>
            </a:extLst>
          </p:cNvPr>
          <p:cNvCxnSpPr>
            <a:cxnSpLocks/>
            <a:stCxn id="13" idx="2"/>
            <a:endCxn id="1033" idx="0"/>
          </p:cNvCxnSpPr>
          <p:nvPr/>
        </p:nvCxnSpPr>
        <p:spPr>
          <a:xfrm rot="5400000">
            <a:off x="6848701" y="5946002"/>
            <a:ext cx="404000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9" name="TextBox 1038">
            <a:extLst>
              <a:ext uri="{FF2B5EF4-FFF2-40B4-BE49-F238E27FC236}">
                <a16:creationId xmlns:a16="http://schemas.microsoft.com/office/drawing/2014/main" id="{C1061F56-4AEF-0EAA-BA60-860227FCB285}"/>
              </a:ext>
            </a:extLst>
          </p:cNvPr>
          <p:cNvSpPr txBox="1"/>
          <p:nvPr/>
        </p:nvSpPr>
        <p:spPr>
          <a:xfrm>
            <a:off x="7142090" y="5724429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Email</a:t>
            </a:r>
            <a:endParaRPr lang="en-NZ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431AC-67E2-4B58-8F10-D0BEEA044187}"/>
              </a:ext>
            </a:extLst>
          </p:cNvPr>
          <p:cNvSpPr txBox="1"/>
          <p:nvPr/>
        </p:nvSpPr>
        <p:spPr>
          <a:xfrm>
            <a:off x="1715042" y="6214712"/>
            <a:ext cx="1201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Wand File (CSV)</a:t>
            </a:r>
            <a:endParaRPr lang="en-NZ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47243-3941-A142-A2EC-DED3AF1D4D43}"/>
              </a:ext>
            </a:extLst>
          </p:cNvPr>
          <p:cNvSpPr txBox="1"/>
          <p:nvPr/>
        </p:nvSpPr>
        <p:spPr>
          <a:xfrm>
            <a:off x="1600517" y="4501737"/>
            <a:ext cx="1548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Sampling Form (PDF)</a:t>
            </a:r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3866350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ontent Placeholder 2">
            <a:extLst>
              <a:ext uri="{FF2B5EF4-FFF2-40B4-BE49-F238E27FC236}">
                <a16:creationId xmlns:a16="http://schemas.microsoft.com/office/drawing/2014/main" id="{D5BA1DF6-2CEF-58CB-414F-581AEDB6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31481"/>
            <a:ext cx="8229600" cy="4865871"/>
          </a:xfrm>
        </p:spPr>
        <p:txBody>
          <a:bodyPr>
            <a:normAutofit lnSpcReduction="10000"/>
          </a:bodyPr>
          <a:lstStyle/>
          <a:p>
            <a:r>
              <a:rPr lang="en-NZ" sz="2400" dirty="0"/>
              <a:t>Issues with Excel template</a:t>
            </a:r>
          </a:p>
          <a:p>
            <a:endParaRPr lang="en-NZ" sz="2400" dirty="0"/>
          </a:p>
          <a:p>
            <a:pPr lvl="1"/>
            <a:r>
              <a:rPr lang="en-GB" sz="1800" dirty="0"/>
              <a:t>Manually enter data from PDF form and wand file into excel template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Fix sample number in the excel file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Limited validation in excel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Data was stored in folders on local and shared drives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When look up values changed a new template file had to be circulated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No way to track traced or previous positive animals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Hard to search as the data was across multiple file</a:t>
            </a:r>
          </a:p>
          <a:p>
            <a:endParaRPr lang="en-NZ" sz="2400" dirty="0"/>
          </a:p>
          <a:p>
            <a:pPr marL="118872" indent="0">
              <a:buNone/>
            </a:pPr>
            <a:endParaRPr lang="en-NZ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 – LIMS Template</a:t>
            </a:r>
          </a:p>
        </p:txBody>
      </p:sp>
    </p:spTree>
    <p:extLst>
      <p:ext uri="{BB962C8B-B14F-4D97-AF65-F5344CB8AC3E}">
        <p14:creationId xmlns:p14="http://schemas.microsoft.com/office/powerpoint/2010/main" val="1948448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ontent Placeholder 2">
            <a:extLst>
              <a:ext uri="{FF2B5EF4-FFF2-40B4-BE49-F238E27FC236}">
                <a16:creationId xmlns:a16="http://schemas.microsoft.com/office/drawing/2014/main" id="{D5BA1DF6-2CEF-58CB-414F-581AEDB6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31481"/>
            <a:ext cx="8229600" cy="4577839"/>
          </a:xfrm>
        </p:spPr>
        <p:txBody>
          <a:bodyPr>
            <a:normAutofit fontScale="70000" lnSpcReduction="20000"/>
          </a:bodyPr>
          <a:lstStyle/>
          <a:p>
            <a:r>
              <a:rPr lang="en-NZ" dirty="0"/>
              <a:t>A Possible S</a:t>
            </a:r>
            <a:r>
              <a:rPr lang="en-NZ" sz="3800" dirty="0"/>
              <a:t>olution</a:t>
            </a:r>
            <a:endParaRPr lang="en-NZ" dirty="0"/>
          </a:p>
          <a:p>
            <a:endParaRPr lang="en-NZ" dirty="0"/>
          </a:p>
          <a:p>
            <a:pPr lvl="1"/>
            <a:r>
              <a:rPr lang="en-GB" dirty="0" err="1"/>
              <a:t>Mbovis</a:t>
            </a:r>
            <a:r>
              <a:rPr lang="en-GB" dirty="0"/>
              <a:t> SADI was already operational in IRIS and contained </a:t>
            </a:r>
            <a:r>
              <a:rPr lang="en-GB" dirty="0" err="1"/>
              <a:t>Agribase</a:t>
            </a:r>
            <a:r>
              <a:rPr lang="en-GB" dirty="0"/>
              <a:t> and ARDB data and was  refreshed regularly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Create a separate LIMS Template project for storing farm sampling information and created a place to cut and paste wand data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 – LIMS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77FA5-6493-300B-40B7-577715AA0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69" y="4333485"/>
            <a:ext cx="4191667" cy="2436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2F1319-D81E-6FF6-C6EA-DED3BB0CF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858" y="4333485"/>
            <a:ext cx="4191667" cy="244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7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ontent Placeholder 2">
            <a:extLst>
              <a:ext uri="{FF2B5EF4-FFF2-40B4-BE49-F238E27FC236}">
                <a16:creationId xmlns:a16="http://schemas.microsoft.com/office/drawing/2014/main" id="{D5BA1DF6-2CEF-58CB-414F-581AEDB6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31481"/>
            <a:ext cx="8229600" cy="4625609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GB" dirty="0"/>
              <a:t>Built a report to validate the sampling information and wand data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Automated the generation of the LIMS Template file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Centralised the management of look up values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Made data entry more efficient and more accurate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 – LIMS 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198B73-1B09-9865-2B27-548FAE93F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056483"/>
            <a:ext cx="4262333" cy="2481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5B517F-159A-9CAB-807B-ED9A1FAC7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4056339"/>
            <a:ext cx="4256587" cy="248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86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Dataset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COVID-19 dataset downloaded from MoH website on the 30</a:t>
            </a:r>
            <a:r>
              <a:rPr lang="en-GB" sz="2400" baseline="30000" dirty="0"/>
              <a:t>th</a:t>
            </a:r>
            <a:r>
              <a:rPr lang="en-GB" sz="2400" dirty="0"/>
              <a:t> of March 2020</a:t>
            </a:r>
          </a:p>
          <a:p>
            <a:endParaRPr lang="en-GB" sz="2400" dirty="0"/>
          </a:p>
          <a:p>
            <a:r>
              <a:rPr lang="en-NZ" sz="2400" dirty="0"/>
              <a:t>Consists of individual cases. 552 Confirmed and 37  probable</a:t>
            </a:r>
          </a:p>
          <a:p>
            <a:endParaRPr lang="en-NZ" sz="2400" dirty="0"/>
          </a:p>
          <a:p>
            <a:r>
              <a:rPr lang="en-NZ" sz="2400" dirty="0"/>
              <a:t>Contains information on </a:t>
            </a:r>
          </a:p>
          <a:p>
            <a:endParaRPr lang="en-NZ" sz="2400" dirty="0"/>
          </a:p>
          <a:p>
            <a:endParaRPr lang="en-NZ" sz="2400" dirty="0"/>
          </a:p>
          <a:p>
            <a:endParaRPr lang="en-NZ" sz="2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D51E45D-7523-FFD3-B3FC-6AFD8E37F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587532"/>
              </p:ext>
            </p:extLst>
          </p:nvPr>
        </p:nvGraphicFramePr>
        <p:xfrm>
          <a:off x="1043608" y="4207368"/>
          <a:ext cx="7643192" cy="2193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1596">
                  <a:extLst>
                    <a:ext uri="{9D8B030D-6E8A-4147-A177-3AD203B41FA5}">
                      <a16:colId xmlns:a16="http://schemas.microsoft.com/office/drawing/2014/main" val="52447296"/>
                    </a:ext>
                  </a:extLst>
                </a:gridCol>
                <a:gridCol w="3821596">
                  <a:extLst>
                    <a:ext uri="{9D8B030D-6E8A-4147-A177-3AD203B41FA5}">
                      <a16:colId xmlns:a16="http://schemas.microsoft.com/office/drawing/2014/main" val="567001042"/>
                    </a:ext>
                  </a:extLst>
                </a:gridCol>
              </a:tblGrid>
              <a:tr h="54835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Sex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Last Country Visited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35246"/>
                  </a:ext>
                </a:extLst>
              </a:tr>
              <a:tr h="54835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Age Group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Flight No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73602"/>
                  </a:ext>
                </a:extLst>
              </a:tr>
              <a:tr h="54835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DHB (District Health Board)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Departure Date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100241"/>
                  </a:ext>
                </a:extLst>
              </a:tr>
              <a:tr h="54835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Overseas Travel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Arrival Date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16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619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000" dirty="0"/>
              <a:t>Location in GitHub Repo: /practical/data/covid-cases-30_mar_2020.xlsx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23BC33-B0E6-FE14-B3E4-E94D73342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2316654"/>
            <a:ext cx="8028384" cy="44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68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Quick Tour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56755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1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43331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775191"/>
            <a:ext cx="8363272" cy="4606137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Clean the data </a:t>
            </a:r>
          </a:p>
          <a:p>
            <a:pPr lvl="1"/>
            <a:r>
              <a:rPr lang="en-GB" dirty="0"/>
              <a:t>Fix spelling mistakes</a:t>
            </a:r>
          </a:p>
          <a:p>
            <a:pPr lvl="1"/>
            <a:r>
              <a:rPr lang="en-GB" dirty="0"/>
              <a:t>Consistent categories</a:t>
            </a:r>
          </a:p>
          <a:p>
            <a:pPr lvl="1"/>
            <a:r>
              <a:rPr lang="en-GB" dirty="0"/>
              <a:t>Consistent date format (YYYY-MM-DD)</a:t>
            </a:r>
          </a:p>
          <a:p>
            <a:pPr lvl="1"/>
            <a:r>
              <a:rPr lang="en-GB" dirty="0"/>
              <a:t>Standardise column names (remove spaces, special characters)</a:t>
            </a:r>
          </a:p>
          <a:p>
            <a:pPr lvl="1"/>
            <a:endParaRPr lang="en-GB" dirty="0"/>
          </a:p>
          <a:p>
            <a:r>
              <a:rPr lang="en-GB" dirty="0"/>
              <a:t>Combined the sheets</a:t>
            </a:r>
          </a:p>
          <a:p>
            <a:pPr lvl="1"/>
            <a:r>
              <a:rPr lang="en-GB" dirty="0"/>
              <a:t>Added a new column called Status (confirmed/probable)</a:t>
            </a:r>
          </a:p>
          <a:p>
            <a:pPr lvl="1"/>
            <a:endParaRPr lang="en-GB" dirty="0"/>
          </a:p>
          <a:p>
            <a:r>
              <a:rPr lang="en-GB" dirty="0"/>
              <a:t>Identify repeating data (Normalise the data)</a:t>
            </a:r>
          </a:p>
          <a:p>
            <a:endParaRPr lang="en-GB" dirty="0"/>
          </a:p>
          <a:p>
            <a:pPr marL="118872" indent="0">
              <a:buNone/>
            </a:pPr>
            <a:endParaRPr lang="en-GB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942780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Masood </a:t>
            </a:r>
            <a:r>
              <a:rPr lang="en-NZ" dirty="0" err="1"/>
              <a:t>Sujau</a:t>
            </a:r>
            <a:endParaRPr lang="en-NZ" dirty="0"/>
          </a:p>
          <a:p>
            <a:pPr lvl="1"/>
            <a:r>
              <a:rPr lang="en-NZ" dirty="0"/>
              <a:t>Software Engineer</a:t>
            </a:r>
          </a:p>
          <a:p>
            <a:pPr lvl="1"/>
            <a:r>
              <a:rPr lang="en-NZ" dirty="0"/>
              <a:t>Previously worked for </a:t>
            </a:r>
            <a:r>
              <a:rPr lang="en-NZ" dirty="0" err="1"/>
              <a:t>EpiSoft</a:t>
            </a:r>
            <a:r>
              <a:rPr lang="en-NZ" dirty="0"/>
              <a:t> for 7 years.</a:t>
            </a:r>
          </a:p>
          <a:p>
            <a:pPr lvl="1"/>
            <a:r>
              <a:rPr lang="en-NZ" dirty="0"/>
              <a:t>Currently working as a consultant, developer and trainer</a:t>
            </a:r>
          </a:p>
          <a:p>
            <a:pPr lvl="1"/>
            <a:r>
              <a:rPr lang="en-NZ" dirty="0"/>
              <a:t>Email: masood.sujau@haloratech.com</a:t>
            </a:r>
          </a:p>
        </p:txBody>
      </p:sp>
    </p:spTree>
    <p:extLst>
      <p:ext uri="{BB962C8B-B14F-4D97-AF65-F5344CB8AC3E}">
        <p14:creationId xmlns:p14="http://schemas.microsoft.com/office/powerpoint/2010/main" val="323073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Dataset</a:t>
            </a:r>
            <a:endParaRPr lang="en-N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7D8987-F983-10E0-FAD3-D6CD7288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2062170"/>
            <a:ext cx="7883588" cy="437735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10C63C-7AD1-DC04-721C-A9054B737A34}"/>
              </a:ext>
            </a:extLst>
          </p:cNvPr>
          <p:cNvSpPr/>
          <p:nvPr/>
        </p:nvSpPr>
        <p:spPr>
          <a:xfrm>
            <a:off x="7164288" y="2996952"/>
            <a:ext cx="804130" cy="3168352"/>
          </a:xfrm>
          <a:prstGeom prst="rect">
            <a:avLst/>
          </a:prstGeom>
          <a:noFill/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229677-86F4-F4BE-C885-8947865C435D}"/>
              </a:ext>
            </a:extLst>
          </p:cNvPr>
          <p:cNvSpPr/>
          <p:nvPr/>
        </p:nvSpPr>
        <p:spPr>
          <a:xfrm>
            <a:off x="1809789" y="3104964"/>
            <a:ext cx="504056" cy="295232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FEDD8A-715C-F1BF-F858-913AFABBC345}"/>
              </a:ext>
            </a:extLst>
          </p:cNvPr>
          <p:cNvSpPr/>
          <p:nvPr/>
        </p:nvSpPr>
        <p:spPr>
          <a:xfrm>
            <a:off x="2327309" y="3104964"/>
            <a:ext cx="504056" cy="295232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3B454E-F0AB-68B5-627F-1AA153BF9CEC}"/>
              </a:ext>
            </a:extLst>
          </p:cNvPr>
          <p:cNvSpPr/>
          <p:nvPr/>
        </p:nvSpPr>
        <p:spPr>
          <a:xfrm>
            <a:off x="2890930" y="3104964"/>
            <a:ext cx="1032998" cy="295232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9B014-5676-DA42-89A1-D91711A843F4}"/>
              </a:ext>
            </a:extLst>
          </p:cNvPr>
          <p:cNvSpPr/>
          <p:nvPr/>
        </p:nvSpPr>
        <p:spPr>
          <a:xfrm>
            <a:off x="3905776" y="3104964"/>
            <a:ext cx="522208" cy="295232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D01065-34F2-1146-EB9A-313C4B3399F8}"/>
              </a:ext>
            </a:extLst>
          </p:cNvPr>
          <p:cNvSpPr/>
          <p:nvPr/>
        </p:nvSpPr>
        <p:spPr>
          <a:xfrm>
            <a:off x="4454912" y="3104964"/>
            <a:ext cx="804130" cy="295232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CC469-90F4-6DAD-7ED8-EEE6F309B581}"/>
              </a:ext>
            </a:extLst>
          </p:cNvPr>
          <p:cNvSpPr/>
          <p:nvPr/>
        </p:nvSpPr>
        <p:spPr>
          <a:xfrm>
            <a:off x="7164288" y="2996952"/>
            <a:ext cx="804130" cy="3168352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4615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B2C87C-58D5-2491-32E8-7E85E33FA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899466"/>
              </p:ext>
            </p:extLst>
          </p:nvPr>
        </p:nvGraphicFramePr>
        <p:xfrm>
          <a:off x="457200" y="1700808"/>
          <a:ext cx="1656184" cy="93610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Sex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Female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Male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63215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42F67E-3751-5DBA-1FA7-400B66D28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64753"/>
              </p:ext>
            </p:extLst>
          </p:nvPr>
        </p:nvGraphicFramePr>
        <p:xfrm>
          <a:off x="3324464" y="1700808"/>
          <a:ext cx="1656184" cy="21441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Age Group</a:t>
                      </a:r>
                      <a:endParaRPr lang="en-NZ" sz="1400" dirty="0"/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&lt; 1 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 to 4  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77757342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5 to 9  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05212541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to 14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52963424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. .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60865624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44A655-5A1E-99CC-D431-69C37A296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054517"/>
              </p:ext>
            </p:extLst>
          </p:nvPr>
        </p:nvGraphicFramePr>
        <p:xfrm>
          <a:off x="457200" y="4517161"/>
          <a:ext cx="1656184" cy="21441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DHB</a:t>
                      </a:r>
                      <a:endParaRPr lang="en-NZ" sz="1400" dirty="0"/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Auckland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Capital and Coast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77757342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Counties Manukau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05212541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MidCentral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52963424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. .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60865624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89D6D3-C6AC-AD9A-6182-7C1D09572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674421"/>
              </p:ext>
            </p:extLst>
          </p:nvPr>
        </p:nvGraphicFramePr>
        <p:xfrm>
          <a:off x="6228184" y="1689512"/>
          <a:ext cx="1656184" cy="245619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Country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Argentina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Australia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77757342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Austria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05212541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Belgium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52963424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Cambodia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981984766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. .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608656246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27EE382-8FE9-F8A4-A0F3-D87010BB7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449929"/>
              </p:ext>
            </p:extLst>
          </p:nvPr>
        </p:nvGraphicFramePr>
        <p:xfrm>
          <a:off x="6227248" y="4463644"/>
          <a:ext cx="1656184" cy="93610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Status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Confirmed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Probable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632152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06632702-1C5F-E1F0-61D4-639DE62BD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070070"/>
              </p:ext>
            </p:extLst>
          </p:nvPr>
        </p:nvGraphicFramePr>
        <p:xfrm>
          <a:off x="3324464" y="4517161"/>
          <a:ext cx="1751592" cy="12481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751592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International Travel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Yes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No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632152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00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181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65F15B-9EBB-9117-CF19-A17319312E9F}"/>
              </a:ext>
            </a:extLst>
          </p:cNvPr>
          <p:cNvSpPr/>
          <p:nvPr/>
        </p:nvSpPr>
        <p:spPr>
          <a:xfrm>
            <a:off x="3779912" y="3284984"/>
            <a:ext cx="1724744" cy="115212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Covid-19 Case</a:t>
            </a: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F8452-BDA4-1D6C-0489-477E6358E723}"/>
              </a:ext>
            </a:extLst>
          </p:cNvPr>
          <p:cNvSpPr/>
          <p:nvPr/>
        </p:nvSpPr>
        <p:spPr>
          <a:xfrm>
            <a:off x="686076" y="2708980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Sex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816A17-35B8-4C6B-2AAF-1C7CB2C4722D}"/>
              </a:ext>
            </a:extLst>
          </p:cNvPr>
          <p:cNvSpPr/>
          <p:nvPr/>
        </p:nvSpPr>
        <p:spPr>
          <a:xfrm>
            <a:off x="686076" y="3810898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Age Group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A94E43-7BA3-F6D0-CE75-9013BD1CDE81}"/>
              </a:ext>
            </a:extLst>
          </p:cNvPr>
          <p:cNvSpPr/>
          <p:nvPr/>
        </p:nvSpPr>
        <p:spPr>
          <a:xfrm>
            <a:off x="686076" y="5065108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DHB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65DD01-4351-8475-4C21-9D6CEFCFA1CD}"/>
              </a:ext>
            </a:extLst>
          </p:cNvPr>
          <p:cNvSpPr/>
          <p:nvPr/>
        </p:nvSpPr>
        <p:spPr>
          <a:xfrm>
            <a:off x="6733180" y="2708920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Country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5D8570-CBA8-80ED-3E2B-F4FE16A6DDE3}"/>
              </a:ext>
            </a:extLst>
          </p:cNvPr>
          <p:cNvSpPr/>
          <p:nvPr/>
        </p:nvSpPr>
        <p:spPr>
          <a:xfrm>
            <a:off x="6733180" y="3810898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Status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3B7EF-CD29-42E5-292E-AB588A3902BF}"/>
              </a:ext>
            </a:extLst>
          </p:cNvPr>
          <p:cNvSpPr/>
          <p:nvPr/>
        </p:nvSpPr>
        <p:spPr>
          <a:xfrm>
            <a:off x="6733180" y="5065108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Overseas</a:t>
            </a:r>
            <a:endParaRPr lang="en-NZ" sz="1600" dirty="0">
              <a:solidFill>
                <a:schemeClr val="tx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1B00827-1462-FF51-346E-4DD91F1E7085}"/>
              </a:ext>
            </a:extLst>
          </p:cNvPr>
          <p:cNvCxnSpPr>
            <a:stCxn id="6" idx="3"/>
          </p:cNvCxnSpPr>
          <p:nvPr/>
        </p:nvCxnSpPr>
        <p:spPr>
          <a:xfrm>
            <a:off x="2410820" y="2997012"/>
            <a:ext cx="1369092" cy="4319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B4F9001-9321-D3AA-3189-F1DD8B237CB2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2410820" y="3861048"/>
            <a:ext cx="1369092" cy="23788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CC37C68-F427-71CF-1F0E-B65CB7821D4B}"/>
              </a:ext>
            </a:extLst>
          </p:cNvPr>
          <p:cNvCxnSpPr>
            <a:stCxn id="8" idx="3"/>
          </p:cNvCxnSpPr>
          <p:nvPr/>
        </p:nvCxnSpPr>
        <p:spPr>
          <a:xfrm flipV="1">
            <a:off x="2410820" y="4293096"/>
            <a:ext cx="1369092" cy="10600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C4D31B2-4A2B-A6B0-9021-7CF1ECBD1D61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5504656" y="2996951"/>
            <a:ext cx="1228524" cy="4111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E01F767-1FA5-EEB6-4015-925C3C13709D}"/>
              </a:ext>
            </a:extLst>
          </p:cNvPr>
          <p:cNvCxnSpPr>
            <a:stCxn id="10" idx="1"/>
            <a:endCxn id="4" idx="3"/>
          </p:cNvCxnSpPr>
          <p:nvPr/>
        </p:nvCxnSpPr>
        <p:spPr>
          <a:xfrm rot="10800000">
            <a:off x="5504656" y="3861048"/>
            <a:ext cx="1228524" cy="23788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921149B5-56BC-BA5D-1ACF-3B567CF6FFBD}"/>
              </a:ext>
            </a:extLst>
          </p:cNvPr>
          <p:cNvCxnSpPr>
            <a:stCxn id="11" idx="1"/>
          </p:cNvCxnSpPr>
          <p:nvPr/>
        </p:nvCxnSpPr>
        <p:spPr>
          <a:xfrm rot="10800000">
            <a:off x="5504656" y="4293096"/>
            <a:ext cx="1228524" cy="10600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F965F-35D9-DDE5-0EEE-6E98752D2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00" y="1676919"/>
            <a:ext cx="8712968" cy="4606137"/>
          </a:xfrm>
        </p:spPr>
        <p:txBody>
          <a:bodyPr>
            <a:normAutofit/>
          </a:bodyPr>
          <a:lstStyle/>
          <a:p>
            <a:r>
              <a:rPr lang="en-GB" dirty="0"/>
              <a:t>Generate a model</a:t>
            </a:r>
          </a:p>
          <a:p>
            <a:pPr marL="118872" indent="0">
              <a:buNone/>
            </a:pPr>
            <a:endParaRPr lang="en-GB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67430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A2AD2-8094-8398-8123-88134F4D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04" y="2492896"/>
            <a:ext cx="8211696" cy="395342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6532B8-59F4-E3EF-D81A-6813DC579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00" y="1676919"/>
            <a:ext cx="8712968" cy="4606137"/>
          </a:xfrm>
        </p:spPr>
        <p:txBody>
          <a:bodyPr>
            <a:normAutofit/>
          </a:bodyPr>
          <a:lstStyle/>
          <a:p>
            <a:r>
              <a:rPr lang="en-GB" dirty="0"/>
              <a:t>Visualise the UI</a:t>
            </a:r>
          </a:p>
          <a:p>
            <a:pPr marL="118872" indent="0">
              <a:buNone/>
            </a:pPr>
            <a:endParaRPr lang="en-GB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65090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IRIS Terminology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660921"/>
              </p:ext>
            </p:extLst>
          </p:nvPr>
        </p:nvGraphicFramePr>
        <p:xfrm>
          <a:off x="395536" y="1700808"/>
          <a:ext cx="8424936" cy="500174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013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Tables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A bucket to store data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Reference List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 list of look up values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944697643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Filters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View of the data across one or more tables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Report Templates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 blueprint for creating a Report using R code and any input parameters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Reports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600" u="none" strike="noStrike" baseline="0" dirty="0">
                          <a:effectLst/>
                        </a:rPr>
                        <a:t>Present data in graphic or tabular form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Roles</a:t>
                      </a: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Grouping of users to control access to data</a:t>
                      </a: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Labels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Grouping of Filters and Reports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Projects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Grouping of  related tables, filters and reports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Domain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Grouping of Projects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2647169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235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NZ" dirty="0" err="1"/>
              <a:t>omains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Grouping of projects</a:t>
            </a:r>
          </a:p>
          <a:p>
            <a:endParaRPr lang="en-NZ" dirty="0"/>
          </a:p>
          <a:p>
            <a:r>
              <a:rPr lang="en-NZ" dirty="0"/>
              <a:t>Could be organisations or departments</a:t>
            </a:r>
          </a:p>
          <a:p>
            <a:endParaRPr lang="en-NZ" dirty="0"/>
          </a:p>
          <a:p>
            <a:r>
              <a:rPr lang="en-NZ" dirty="0"/>
              <a:t>Users can be in one or more domains</a:t>
            </a:r>
          </a:p>
          <a:p>
            <a:endParaRPr lang="en-NZ" dirty="0"/>
          </a:p>
          <a:p>
            <a:r>
              <a:rPr lang="en-NZ" dirty="0"/>
              <a:t>‘System’ is a reserved domain used for system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135928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Grouping of related data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" y="2564904"/>
            <a:ext cx="4133162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564904"/>
            <a:ext cx="4048183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" y="4689066"/>
            <a:ext cx="4133162" cy="1980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534" y="4689066"/>
            <a:ext cx="4133162" cy="1976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6213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Projects</a:t>
            </a: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152500"/>
            <a:ext cx="8229600" cy="387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31640" y="3893046"/>
            <a:ext cx="82437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Labels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1043606" y="3433646"/>
            <a:ext cx="216025" cy="122413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TextBox 11"/>
          <p:cNvSpPr txBox="1"/>
          <p:nvPr/>
        </p:nvSpPr>
        <p:spPr>
          <a:xfrm>
            <a:off x="6732241" y="1628800"/>
            <a:ext cx="79208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Setup</a:t>
            </a: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7524328" y="1813466"/>
            <a:ext cx="792088" cy="55573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87824" y="1962134"/>
            <a:ext cx="136815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Import data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619672" y="2331466"/>
            <a:ext cx="1764196" cy="73749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7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Projects - Setup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119340"/>
            <a:ext cx="8229600" cy="393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39952" y="2214880"/>
            <a:ext cx="180020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383355" y="2230378"/>
            <a:ext cx="180020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8843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Roles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0658"/>
            <a:ext cx="8229600" cy="3994308"/>
          </a:xfrm>
        </p:spPr>
      </p:pic>
      <p:sp>
        <p:nvSpPr>
          <p:cNvPr id="7" name="Rectangle 6"/>
          <p:cNvSpPr/>
          <p:nvPr/>
        </p:nvSpPr>
        <p:spPr>
          <a:xfrm>
            <a:off x="395536" y="2780928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30712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endParaRPr lang="en-NZ" i="1" dirty="0"/>
          </a:p>
          <a:p>
            <a:pPr marL="118872" indent="0">
              <a:buNone/>
            </a:pPr>
            <a:endParaRPr lang="en-NZ" i="1" dirty="0"/>
          </a:p>
          <a:p>
            <a:pPr marL="118872" indent="0">
              <a:buNone/>
            </a:pPr>
            <a:r>
              <a:rPr lang="en-NZ" sz="4000" i="1" dirty="0"/>
              <a:t>IRIS is a web-based secure multi-user data management and analysis platform.</a:t>
            </a:r>
          </a:p>
          <a:p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27977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800" dirty="0"/>
              <a:t>Roles are a method of grouping users in a project by job or function</a:t>
            </a:r>
          </a:p>
          <a:p>
            <a:endParaRPr lang="en-NZ" sz="2800" dirty="0"/>
          </a:p>
          <a:p>
            <a:r>
              <a:rPr lang="en-NZ" sz="2800" dirty="0"/>
              <a:t>The following roles are defined by the system and cannot be removed</a:t>
            </a:r>
          </a:p>
          <a:p>
            <a:endParaRPr lang="en-NZ" sz="2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0592C5-0488-36DE-37B4-F4E063A54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294530"/>
              </p:ext>
            </p:extLst>
          </p:nvPr>
        </p:nvGraphicFramePr>
        <p:xfrm>
          <a:off x="611560" y="4293096"/>
          <a:ext cx="8229600" cy="2564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52447296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567001042"/>
                    </a:ext>
                  </a:extLst>
                </a:gridCol>
              </a:tblGrid>
              <a:tr h="64122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System Administrator</a:t>
                      </a:r>
                      <a:endParaRPr lang="en-N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Everyone </a:t>
                      </a:r>
                      <a:endParaRPr lang="en-NZ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35246"/>
                  </a:ext>
                </a:extLst>
              </a:tr>
              <a:tr h="64122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Domain Administrator</a:t>
                      </a:r>
                      <a:endParaRPr lang="en-N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Domain Membership</a:t>
                      </a:r>
                      <a:endParaRPr lang="en-NZ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73602"/>
                  </a:ext>
                </a:extLst>
              </a:tr>
              <a:tr h="64122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Project Manager</a:t>
                      </a:r>
                      <a:endParaRPr lang="en-N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Project Membership</a:t>
                      </a:r>
                      <a:endParaRPr lang="en-NZ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100241"/>
                  </a:ext>
                </a:extLst>
              </a:tr>
              <a:tr h="64122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Default User</a:t>
                      </a:r>
                      <a:endParaRPr lang="en-N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NZ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73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592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Roles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95536" y="2780928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D93EC-E5D8-EF57-DA82-8BA9C0712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64" y="2420888"/>
            <a:ext cx="8575071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36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Custom roles can be created at both the domain and project level</a:t>
            </a:r>
          </a:p>
          <a:p>
            <a:pPr lvl="1"/>
            <a:r>
              <a:rPr lang="en-NZ" dirty="0"/>
              <a:t>E.g. Data Entry, Lab Technician, Interviewer</a:t>
            </a:r>
          </a:p>
          <a:p>
            <a:endParaRPr lang="en-NZ" dirty="0"/>
          </a:p>
          <a:p>
            <a:r>
              <a:rPr lang="en-NZ" dirty="0"/>
              <a:t>Good practice to think about security from the start. Identify the different types of users and their access rights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77961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5E7BB93-5F0F-60F9-4B40-CBF930020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427"/>
          <a:stretch/>
        </p:blipFill>
        <p:spPr>
          <a:xfrm>
            <a:off x="464767" y="2090658"/>
            <a:ext cx="8208184" cy="4146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Security Defaults</a:t>
            </a:r>
          </a:p>
        </p:txBody>
      </p:sp>
      <p:sp>
        <p:nvSpPr>
          <p:cNvPr id="7" name="Rectangle 6"/>
          <p:cNvSpPr/>
          <p:nvPr/>
        </p:nvSpPr>
        <p:spPr>
          <a:xfrm>
            <a:off x="500154" y="3356992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56868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Security Defaults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IRIS security can be divided into:</a:t>
            </a:r>
          </a:p>
          <a:p>
            <a:endParaRPr lang="en-NZ" dirty="0"/>
          </a:p>
          <a:p>
            <a:r>
              <a:rPr lang="en-NZ" dirty="0"/>
              <a:t>Component security</a:t>
            </a:r>
          </a:p>
          <a:p>
            <a:pPr lvl="1"/>
            <a:r>
              <a:rPr lang="en-NZ" dirty="0"/>
              <a:t>Deals with securing component structure. </a:t>
            </a:r>
          </a:p>
          <a:p>
            <a:pPr lvl="1"/>
            <a:r>
              <a:rPr lang="en-NZ" dirty="0"/>
              <a:t>E.g. A Data Entry role can not add or remove fields from table</a:t>
            </a:r>
          </a:p>
          <a:p>
            <a:pPr marL="457200" lvl="1" indent="0">
              <a:buNone/>
            </a:pPr>
            <a:endParaRPr lang="en-NZ" dirty="0"/>
          </a:p>
          <a:p>
            <a:r>
              <a:rPr lang="en-NZ" dirty="0"/>
              <a:t>Data security (aka “Data Policies”)</a:t>
            </a:r>
          </a:p>
          <a:p>
            <a:pPr lvl="1"/>
            <a:r>
              <a:rPr lang="en-NZ" dirty="0"/>
              <a:t>Deals with securing data inside a table</a:t>
            </a:r>
          </a:p>
          <a:p>
            <a:pPr lvl="1"/>
            <a:r>
              <a:rPr lang="en-NZ" dirty="0"/>
              <a:t>E.g. Users in the Data Entry role can add and edit rows but not delete row</a:t>
            </a:r>
          </a:p>
        </p:txBody>
      </p:sp>
    </p:spTree>
    <p:extLst>
      <p:ext uri="{BB962C8B-B14F-4D97-AF65-F5344CB8AC3E}">
        <p14:creationId xmlns:p14="http://schemas.microsoft.com/office/powerpoint/2010/main" val="1574398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19346" y="5791995"/>
            <a:ext cx="1921051" cy="940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Project  Component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Security Defaults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Roles are assigned permissions to secure project components.</a:t>
            </a:r>
          </a:p>
          <a:p>
            <a:pPr lvl="1"/>
            <a:r>
              <a:rPr lang="en-NZ" dirty="0"/>
              <a:t>E.g. “Interviewer” can not add fields</a:t>
            </a:r>
          </a:p>
        </p:txBody>
      </p:sp>
      <p:sp>
        <p:nvSpPr>
          <p:cNvPr id="8" name="Rectangle 7"/>
          <p:cNvSpPr/>
          <p:nvPr/>
        </p:nvSpPr>
        <p:spPr>
          <a:xfrm>
            <a:off x="752790" y="4005064"/>
            <a:ext cx="1800200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angle 8"/>
          <p:cNvSpPr/>
          <p:nvPr/>
        </p:nvSpPr>
        <p:spPr>
          <a:xfrm>
            <a:off x="3275856" y="4509120"/>
            <a:ext cx="180020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Role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86346" y="4005064"/>
            <a:ext cx="1800200" cy="5040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84364" y="5800676"/>
            <a:ext cx="2211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Tables, Filters, Reference lists, Reports</a:t>
            </a:r>
          </a:p>
        </p:txBody>
      </p:sp>
      <p:cxnSp>
        <p:nvCxnSpPr>
          <p:cNvPr id="6" name="Elbow Connector 5"/>
          <p:cNvCxnSpPr>
            <a:cxnSpLocks/>
            <a:stCxn id="9" idx="1"/>
            <a:endCxn id="8" idx="2"/>
          </p:cNvCxnSpPr>
          <p:nvPr/>
        </p:nvCxnSpPr>
        <p:spPr>
          <a:xfrm rot="10800000">
            <a:off x="1652890" y="4509120"/>
            <a:ext cx="1622966" cy="252028"/>
          </a:xfrm>
          <a:prstGeom prst="bentConnector2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2"/>
            <a:endCxn id="9" idx="3"/>
          </p:cNvCxnSpPr>
          <p:nvPr/>
        </p:nvCxnSpPr>
        <p:spPr>
          <a:xfrm rot="5400000">
            <a:off x="5755237" y="3829939"/>
            <a:ext cx="252028" cy="1610390"/>
          </a:xfrm>
          <a:prstGeom prst="bentConnector2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cxnSpLocks/>
            <a:stCxn id="9" idx="2"/>
            <a:endCxn id="11" idx="0"/>
          </p:cNvCxnSpPr>
          <p:nvPr/>
        </p:nvCxnSpPr>
        <p:spPr>
          <a:xfrm rot="16200000" flipH="1">
            <a:off x="3788505" y="5400627"/>
            <a:ext cx="778819" cy="3916"/>
          </a:xfrm>
          <a:prstGeom prst="bentConnector3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4390" y="533256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Permissions: Read, Update Delete</a:t>
            </a:r>
          </a:p>
        </p:txBody>
      </p:sp>
    </p:spTree>
    <p:extLst>
      <p:ext uri="{BB962C8B-B14F-4D97-AF65-F5344CB8AC3E}">
        <p14:creationId xmlns:p14="http://schemas.microsoft.com/office/powerpoint/2010/main" val="101345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Security Defaults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1B03C4-313A-755C-6790-6C9C41198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36531-45DE-2C51-B305-40C55AD5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75191"/>
            <a:ext cx="8237675" cy="39580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3A29FA-5178-21B6-6918-D4A302ABFC02}"/>
              </a:ext>
            </a:extLst>
          </p:cNvPr>
          <p:cNvSpPr/>
          <p:nvPr/>
        </p:nvSpPr>
        <p:spPr>
          <a:xfrm>
            <a:off x="457200" y="2708920"/>
            <a:ext cx="1594520" cy="36004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DB45E9-8305-F829-9493-35A1B9A5A4EF}"/>
              </a:ext>
            </a:extLst>
          </p:cNvPr>
          <p:cNvSpPr/>
          <p:nvPr/>
        </p:nvSpPr>
        <p:spPr>
          <a:xfrm>
            <a:off x="5292080" y="2348880"/>
            <a:ext cx="1224136" cy="36004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3EF4C-8B09-981C-628C-5A43D0B726FC}"/>
              </a:ext>
            </a:extLst>
          </p:cNvPr>
          <p:cNvSpPr/>
          <p:nvPr/>
        </p:nvSpPr>
        <p:spPr>
          <a:xfrm>
            <a:off x="7308304" y="3438682"/>
            <a:ext cx="1224136" cy="36004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714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Security Defaults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Permissions</a:t>
            </a:r>
          </a:p>
          <a:p>
            <a:pPr lvl="1"/>
            <a:r>
              <a:rPr lang="en-NZ" dirty="0"/>
              <a:t>Table </a:t>
            </a:r>
          </a:p>
          <a:p>
            <a:pPr lvl="2"/>
            <a:r>
              <a:rPr lang="en-NZ" dirty="0"/>
              <a:t>View Structure	</a:t>
            </a:r>
          </a:p>
          <a:p>
            <a:pPr lvl="2"/>
            <a:r>
              <a:rPr lang="en-NZ" dirty="0"/>
              <a:t>Modify Structure	(add/remove columns)</a:t>
            </a:r>
          </a:p>
          <a:p>
            <a:pPr lvl="2"/>
            <a:r>
              <a:rPr lang="en-NZ" dirty="0"/>
              <a:t>Delete Structure</a:t>
            </a:r>
          </a:p>
          <a:p>
            <a:pPr lvl="2"/>
            <a:r>
              <a:rPr lang="en-NZ" dirty="0"/>
              <a:t>Add New Records</a:t>
            </a:r>
          </a:p>
          <a:p>
            <a:pPr lvl="2"/>
            <a:r>
              <a:rPr lang="en-NZ" dirty="0"/>
              <a:t>Share</a:t>
            </a:r>
          </a:p>
          <a:p>
            <a:pPr lvl="2"/>
            <a:endParaRPr lang="en-NZ" dirty="0"/>
          </a:p>
          <a:p>
            <a:r>
              <a:rPr lang="en-NZ" dirty="0"/>
              <a:t>Similar permissions for reference list, filters, report templates and reports</a:t>
            </a:r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14696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2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18980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NZ" dirty="0" err="1"/>
              <a:t>eference</a:t>
            </a:r>
            <a:r>
              <a:rPr lang="en-NZ" dirty="0"/>
              <a:t> Lists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3" y="2096682"/>
            <a:ext cx="8000088" cy="4284645"/>
          </a:xfrm>
        </p:spPr>
      </p:pic>
      <p:sp>
        <p:nvSpPr>
          <p:cNvPr id="9" name="Rectangle 8"/>
          <p:cNvSpPr/>
          <p:nvPr/>
        </p:nvSpPr>
        <p:spPr>
          <a:xfrm>
            <a:off x="539553" y="4365104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3742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Web-based system</a:t>
            </a:r>
          </a:p>
          <a:p>
            <a:pPr lvl="1"/>
            <a:r>
              <a:rPr lang="en-NZ" dirty="0"/>
              <a:t>System is accessed using a web browser</a:t>
            </a:r>
          </a:p>
          <a:p>
            <a:pPr lvl="1"/>
            <a:endParaRPr lang="en-NZ" dirty="0"/>
          </a:p>
          <a:p>
            <a:pPr lvl="1"/>
            <a:r>
              <a:rPr lang="en-NZ" dirty="0"/>
              <a:t>IRIS supports all the major browsers but  recommend using Google Chrome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3074" name="Picture 2" descr="Image result for browser log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373216"/>
            <a:ext cx="5040560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706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13541-EF55-D811-0A30-E8FF4E07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NZ" dirty="0" err="1"/>
              <a:t>eference</a:t>
            </a:r>
            <a:r>
              <a:rPr lang="en-NZ" dirty="0"/>
              <a:t>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B138-A31C-35B4-6201-3F9399F64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Provides an easy way to setup look up values for drop down controls</a:t>
            </a:r>
          </a:p>
          <a:p>
            <a:endParaRPr lang="en-GB" dirty="0"/>
          </a:p>
          <a:p>
            <a:r>
              <a:rPr lang="en-GB" dirty="0"/>
              <a:t>Each item in the list is a key value pair where the key is unique</a:t>
            </a:r>
          </a:p>
          <a:p>
            <a:endParaRPr lang="en-GB" dirty="0"/>
          </a:p>
          <a:p>
            <a:r>
              <a:rPr lang="en-GB" dirty="0"/>
              <a:t>The key can be used for data importing</a:t>
            </a:r>
          </a:p>
          <a:p>
            <a:endParaRPr lang="en-GB" dirty="0"/>
          </a:p>
          <a:p>
            <a:r>
              <a:rPr lang="en-GB" dirty="0"/>
              <a:t>If more attributes/fields need to be stored then opt to use a Table</a:t>
            </a:r>
          </a:p>
        </p:txBody>
      </p:sp>
    </p:spTree>
    <p:extLst>
      <p:ext uri="{BB962C8B-B14F-4D97-AF65-F5344CB8AC3E}">
        <p14:creationId xmlns:p14="http://schemas.microsoft.com/office/powerpoint/2010/main" val="4017496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6683"/>
            <a:ext cx="8229600" cy="3982258"/>
          </a:xfrm>
        </p:spPr>
      </p:pic>
      <p:sp>
        <p:nvSpPr>
          <p:cNvPr id="9" name="Rectangle 8"/>
          <p:cNvSpPr/>
          <p:nvPr/>
        </p:nvSpPr>
        <p:spPr>
          <a:xfrm>
            <a:off x="395536" y="3796212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1484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Tables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Made up of a collection records and fields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2633105"/>
            <a:ext cx="7344815" cy="38807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1720" y="2555933"/>
            <a:ext cx="1440160" cy="41764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TextBox 7"/>
          <p:cNvSpPr txBox="1"/>
          <p:nvPr/>
        </p:nvSpPr>
        <p:spPr>
          <a:xfrm>
            <a:off x="3635896" y="3610740"/>
            <a:ext cx="381642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Field stores a single type of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648954" y="5373216"/>
            <a:ext cx="7595454" cy="18002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TextBox 9"/>
          <p:cNvSpPr txBox="1"/>
          <p:nvPr/>
        </p:nvSpPr>
        <p:spPr>
          <a:xfrm>
            <a:off x="6808044" y="5661248"/>
            <a:ext cx="1944216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Records contain a collection of fields</a:t>
            </a:r>
          </a:p>
        </p:txBody>
      </p:sp>
    </p:spTree>
    <p:extLst>
      <p:ext uri="{BB962C8B-B14F-4D97-AF65-F5344CB8AC3E}">
        <p14:creationId xmlns:p14="http://schemas.microsoft.com/office/powerpoint/2010/main" val="238488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NZ" dirty="0"/>
              <a:t>Table store many different types of data. E.g. People, Animals, Places, Events etc.</a:t>
            </a:r>
          </a:p>
          <a:p>
            <a:endParaRPr lang="en-NZ" dirty="0"/>
          </a:p>
          <a:p>
            <a:r>
              <a:rPr lang="en-NZ" dirty="0"/>
              <a:t> Fields can be added and removed dynamically at any time.</a:t>
            </a:r>
          </a:p>
          <a:p>
            <a:endParaRPr lang="en-NZ" dirty="0"/>
          </a:p>
          <a:p>
            <a:r>
              <a:rPr lang="en-NZ" dirty="0"/>
              <a:t>Data can be secured at the table level, field level or row level.</a:t>
            </a:r>
          </a:p>
          <a:p>
            <a:endParaRPr lang="en-NZ" dirty="0"/>
          </a:p>
          <a:p>
            <a:r>
              <a:rPr lang="en-NZ" dirty="0"/>
              <a:t>IRIS generates forms from records for easier data entry </a:t>
            </a:r>
          </a:p>
          <a:p>
            <a:endParaRPr lang="en-NZ" dirty="0"/>
          </a:p>
          <a:p>
            <a:r>
              <a:rPr lang="en-NZ" dirty="0"/>
              <a:t>Help built into Tables and Fields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326839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2" y="1844824"/>
            <a:ext cx="5042532" cy="2664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74" y="4105449"/>
            <a:ext cx="3856625" cy="18398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0462" y="2564904"/>
            <a:ext cx="5531007" cy="18002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4" name="Straight Arrow Connector 3"/>
          <p:cNvCxnSpPr>
            <a:stCxn id="9" idx="3"/>
          </p:cNvCxnSpPr>
          <p:nvPr/>
        </p:nvCxnSpPr>
        <p:spPr>
          <a:xfrm>
            <a:off x="5781469" y="2654914"/>
            <a:ext cx="941412" cy="1429274"/>
          </a:xfrm>
          <a:prstGeom prst="curvedConnector2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95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Field can be of the following types</a:t>
            </a:r>
          </a:p>
          <a:p>
            <a:pPr lvl="1"/>
            <a:r>
              <a:rPr lang="en-NZ" dirty="0"/>
              <a:t>Text</a:t>
            </a:r>
          </a:p>
          <a:p>
            <a:pPr lvl="1"/>
            <a:r>
              <a:rPr lang="en-NZ" dirty="0"/>
              <a:t>Numeric</a:t>
            </a:r>
          </a:p>
          <a:p>
            <a:pPr lvl="1"/>
            <a:r>
              <a:rPr lang="en-NZ" dirty="0"/>
              <a:t>Date and Time</a:t>
            </a:r>
          </a:p>
          <a:p>
            <a:pPr lvl="1"/>
            <a:r>
              <a:rPr lang="en-NZ" dirty="0"/>
              <a:t>Boolean (Yes/No)</a:t>
            </a:r>
          </a:p>
          <a:p>
            <a:pPr lvl="1"/>
            <a:r>
              <a:rPr lang="en-NZ" dirty="0"/>
              <a:t>Reference list (look ups)</a:t>
            </a:r>
          </a:p>
          <a:p>
            <a:pPr lvl="1"/>
            <a:r>
              <a:rPr lang="en-NZ" dirty="0"/>
              <a:t>Spatial</a:t>
            </a:r>
          </a:p>
          <a:p>
            <a:pPr lvl="1"/>
            <a:r>
              <a:rPr lang="en-NZ" dirty="0"/>
              <a:t>Relationships</a:t>
            </a:r>
          </a:p>
          <a:p>
            <a:pPr lvl="1"/>
            <a:r>
              <a:rPr lang="en-NZ" dirty="0"/>
              <a:t>Binary (Images/PDF)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40" y="4701198"/>
            <a:ext cx="2845048" cy="1392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01549"/>
            <a:ext cx="4467063" cy="243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52936"/>
            <a:ext cx="4538321" cy="283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475078"/>
            <a:ext cx="4504642" cy="818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575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Support validation</a:t>
            </a:r>
          </a:p>
          <a:p>
            <a:pPr lvl="1"/>
            <a:r>
              <a:rPr lang="en-NZ" dirty="0"/>
              <a:t>Required, Minimum, Maximum etc.</a:t>
            </a:r>
          </a:p>
          <a:p>
            <a:pPr lvl="1"/>
            <a:endParaRPr lang="en-NZ" dirty="0"/>
          </a:p>
          <a:p>
            <a:r>
              <a:rPr lang="en-NZ" dirty="0"/>
              <a:t>Assign default values</a:t>
            </a:r>
          </a:p>
          <a:p>
            <a:pPr marL="118872" indent="0">
              <a:buNone/>
            </a:pPr>
            <a:endParaRPr lang="en-NZ" dirty="0"/>
          </a:p>
          <a:p>
            <a:r>
              <a:rPr lang="en-NZ" dirty="0"/>
              <a:t>Can change the type of control to render</a:t>
            </a:r>
          </a:p>
          <a:p>
            <a:pPr marL="118872" indent="0">
              <a:buNone/>
            </a:pPr>
            <a:endParaRPr lang="en-NZ" dirty="0"/>
          </a:p>
          <a:p>
            <a:r>
              <a:rPr lang="en-NZ" dirty="0"/>
              <a:t>Control who  can read, update and delete data in the field</a:t>
            </a:r>
          </a:p>
          <a:p>
            <a:endParaRPr lang="en-NZ" dirty="0"/>
          </a:p>
          <a:p>
            <a:r>
              <a:rPr lang="en-NZ" dirty="0"/>
              <a:t>Create help to assist data entry as tool tips or a help page</a:t>
            </a:r>
          </a:p>
        </p:txBody>
      </p:sp>
    </p:spTree>
    <p:extLst>
      <p:ext uri="{BB962C8B-B14F-4D97-AF65-F5344CB8AC3E}">
        <p14:creationId xmlns:p14="http://schemas.microsoft.com/office/powerpoint/2010/main" val="2384715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One unique field per table</a:t>
            </a:r>
          </a:p>
          <a:p>
            <a:pPr lvl="1"/>
            <a:r>
              <a:rPr lang="en-NZ" dirty="0"/>
              <a:t>Supported types: String, Number, Date, Auto-number</a:t>
            </a:r>
          </a:p>
          <a:p>
            <a:endParaRPr lang="en-NZ" dirty="0"/>
          </a:p>
          <a:p>
            <a:r>
              <a:rPr lang="en-NZ" dirty="0"/>
              <a:t>Used for data imports to do matching</a:t>
            </a:r>
          </a:p>
          <a:p>
            <a:pPr marL="457200" lvl="1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958474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Tables – Fields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Table designer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67606"/>
            <a:ext cx="8445624" cy="3541713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1403648" y="3140968"/>
            <a:ext cx="1656184" cy="504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59832" y="2771636"/>
            <a:ext cx="187220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Level 1: Forms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14259" y="3424459"/>
            <a:ext cx="180581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Level 2: Sections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13717" y="4605824"/>
            <a:ext cx="167430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Level 3: Fields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446370" y="3645024"/>
            <a:ext cx="1973502" cy="2728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Bracket 39"/>
          <p:cNvSpPr/>
          <p:nvPr/>
        </p:nvSpPr>
        <p:spPr>
          <a:xfrm>
            <a:off x="2051719" y="4077072"/>
            <a:ext cx="381401" cy="165618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433121" y="4790490"/>
            <a:ext cx="62617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79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4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Tables – Forms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Table designer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67606"/>
            <a:ext cx="8445624" cy="35417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436195"/>
            <a:ext cx="6060990" cy="397931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1403648" y="3140968"/>
            <a:ext cx="1656184" cy="504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547664" y="3140968"/>
            <a:ext cx="2926668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763688" y="3501008"/>
            <a:ext cx="3600400" cy="7920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9692" y="2744203"/>
            <a:ext cx="86409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Form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1979" y="2559537"/>
            <a:ext cx="115212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Section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21023" y="3858154"/>
            <a:ext cx="71101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Field</a:t>
            </a:r>
          </a:p>
        </p:txBody>
      </p:sp>
    </p:spTree>
    <p:extLst>
      <p:ext uri="{BB962C8B-B14F-4D97-AF65-F5344CB8AC3E}">
        <p14:creationId xmlns:p14="http://schemas.microsoft.com/office/powerpoint/2010/main" val="90823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Secure system</a:t>
            </a:r>
          </a:p>
          <a:p>
            <a:pPr lvl="1"/>
            <a:r>
              <a:rPr lang="en-NZ" dirty="0"/>
              <a:t>Encrypted connection between client and server</a:t>
            </a:r>
          </a:p>
          <a:p>
            <a:pPr lvl="1"/>
            <a:r>
              <a:rPr lang="en-NZ" dirty="0"/>
              <a:t>Requires a logon to access the system</a:t>
            </a:r>
          </a:p>
          <a:p>
            <a:pPr lvl="1"/>
            <a:r>
              <a:rPr lang="en-NZ" dirty="0"/>
              <a:t>Protects and controls data access</a:t>
            </a:r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050263"/>
            <a:ext cx="1498365" cy="54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4785173"/>
            <a:ext cx="2574991" cy="1675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 descr="Image result for Serv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752458"/>
            <a:ext cx="1367970" cy="168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3275856" y="5805264"/>
            <a:ext cx="3672408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2067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IRIS Manages relationships different from relational databases</a:t>
            </a:r>
          </a:p>
          <a:p>
            <a:endParaRPr lang="en-NZ" dirty="0"/>
          </a:p>
          <a:p>
            <a:r>
              <a:rPr lang="en-NZ" dirty="0"/>
              <a:t>Relational databases use a primary key / foreign key relationship</a:t>
            </a:r>
          </a:p>
          <a:p>
            <a:endParaRPr lang="en-NZ" dirty="0"/>
          </a:p>
          <a:p>
            <a:r>
              <a:rPr lang="en-NZ" dirty="0"/>
              <a:t>In IRIS this is managed internally by it’s own reference ids</a:t>
            </a:r>
          </a:p>
          <a:p>
            <a:endParaRPr lang="en-NZ" dirty="0"/>
          </a:p>
          <a:p>
            <a:r>
              <a:rPr lang="en-NZ" dirty="0"/>
              <a:t>This allows IRIS to navigate the relationship forwards and backwards</a:t>
            </a:r>
          </a:p>
          <a:p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435617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Single relationships</a:t>
            </a:r>
          </a:p>
          <a:p>
            <a:pPr lvl="1"/>
            <a:r>
              <a:rPr lang="en-NZ" dirty="0"/>
              <a:t>When many rows from Table A (Districts) are linked to a single row in Table B (Provinces). </a:t>
            </a:r>
          </a:p>
          <a:p>
            <a:pPr lvl="1"/>
            <a:r>
              <a:rPr lang="en-NZ" dirty="0"/>
              <a:t>Also known as a many-to-one relationship.</a:t>
            </a:r>
          </a:p>
          <a:p>
            <a:pPr marL="457200" lvl="1" indent="0">
              <a:buNone/>
            </a:pPr>
            <a:endParaRPr lang="en-NZ" dirty="0"/>
          </a:p>
          <a:p>
            <a:pPr marL="118872" indent="0">
              <a:buNone/>
            </a:pPr>
            <a:endParaRPr lang="en-NZ" dirty="0"/>
          </a:p>
          <a:p>
            <a:endParaRPr lang="en-NZ" dirty="0"/>
          </a:p>
        </p:txBody>
      </p:sp>
      <p:grpSp>
        <p:nvGrpSpPr>
          <p:cNvPr id="11" name="Group 10"/>
          <p:cNvGrpSpPr/>
          <p:nvPr/>
        </p:nvGrpSpPr>
        <p:grpSpPr>
          <a:xfrm>
            <a:off x="1331640" y="4293096"/>
            <a:ext cx="6173062" cy="2010056"/>
            <a:chOff x="1331640" y="4005064"/>
            <a:chExt cx="6173062" cy="201005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4005064"/>
              <a:ext cx="6173062" cy="201005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288782" y="4036422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one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5816" y="403642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many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41683" y="5317833"/>
              <a:ext cx="1385459" cy="21294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14752094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NZ" dirty="0"/>
              <a:t>Data is input through a dropdown list or trigger field.</a:t>
            </a: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NZ" dirty="0"/>
              <a:t>Only </a:t>
            </a:r>
            <a:r>
              <a:rPr lang="en-NZ" u="sng" dirty="0"/>
              <a:t>ONE</a:t>
            </a:r>
            <a:r>
              <a:rPr lang="en-NZ" dirty="0"/>
              <a:t> value can be picked</a:t>
            </a:r>
          </a:p>
          <a:p>
            <a:endParaRPr lang="en-NZ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850146"/>
            <a:ext cx="6469063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2339752" y="5278816"/>
            <a:ext cx="5316934" cy="32730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41593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266778"/>
            <a:ext cx="5868987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Multi-relationships</a:t>
            </a:r>
          </a:p>
          <a:p>
            <a:pPr lvl="1"/>
            <a:r>
              <a:rPr lang="en-NZ" dirty="0"/>
              <a:t>When many rows from Table A (Cows) are linked to a many row in Table B (Presenting Signs). </a:t>
            </a:r>
          </a:p>
          <a:p>
            <a:pPr lvl="1"/>
            <a:r>
              <a:rPr lang="en-NZ" dirty="0"/>
              <a:t>Also known as a many-to-many relationship.</a:t>
            </a:r>
          </a:p>
          <a:p>
            <a:pPr marL="457200" lvl="1" indent="0">
              <a:buNone/>
            </a:pPr>
            <a:endParaRPr lang="en-NZ" dirty="0"/>
          </a:p>
          <a:p>
            <a:endParaRPr lang="en-NZ" dirty="0"/>
          </a:p>
        </p:txBody>
      </p:sp>
      <p:sp>
        <p:nvSpPr>
          <p:cNvPr id="9" name="TextBox 8"/>
          <p:cNvSpPr txBox="1"/>
          <p:nvPr/>
        </p:nvSpPr>
        <p:spPr>
          <a:xfrm>
            <a:off x="3058240" y="432445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many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91058" y="5381808"/>
            <a:ext cx="1385459" cy="2129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TextBox 11"/>
          <p:cNvSpPr txBox="1"/>
          <p:nvPr/>
        </p:nvSpPr>
        <p:spPr>
          <a:xfrm>
            <a:off x="5148064" y="434206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many</a:t>
            </a:r>
          </a:p>
        </p:txBody>
      </p:sp>
    </p:spTree>
    <p:extLst>
      <p:ext uri="{BB962C8B-B14F-4D97-AF65-F5344CB8AC3E}">
        <p14:creationId xmlns:p14="http://schemas.microsoft.com/office/powerpoint/2010/main" val="33078172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NZ" dirty="0"/>
              <a:t>Data is input through a list field.</a:t>
            </a: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NZ" u="sng" dirty="0"/>
              <a:t>MULTIPLE</a:t>
            </a:r>
            <a:r>
              <a:rPr lang="en-NZ" dirty="0"/>
              <a:t> values can be picked or added</a:t>
            </a:r>
          </a:p>
          <a:p>
            <a:endParaRPr lang="en-NZ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52936"/>
            <a:ext cx="6724426" cy="3917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75346" y="3717032"/>
            <a:ext cx="6137014" cy="7200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1675346" y="5229200"/>
            <a:ext cx="6137014" cy="7200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446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The system automatically generates the opposite/inverse relationship</a:t>
            </a:r>
          </a:p>
          <a:p>
            <a:endParaRPr lang="en-NZ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51504"/>
            <a:ext cx="6434683" cy="3545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1385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681C8E-A828-D8BE-A3E4-BF55C42CA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4625609"/>
          </a:xfrm>
        </p:spPr>
        <p:txBody>
          <a:bodyPr/>
          <a:lstStyle/>
          <a:p>
            <a:r>
              <a:rPr lang="en-NZ" dirty="0"/>
              <a:t>Component Security and Data Policy configuration buttons are located on the bottom toolbar</a:t>
            </a:r>
          </a:p>
          <a:p>
            <a:endParaRPr lang="en-NZ" dirty="0"/>
          </a:p>
          <a:p>
            <a:r>
              <a:rPr lang="en-NZ" dirty="0"/>
              <a:t>Only Tables have Data Policies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NZ" dirty="0"/>
              <a:t>able Security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3D1889-C924-BE46-2222-498BA3B92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51" t="70897" r="1290"/>
          <a:stretch/>
        </p:blipFill>
        <p:spPr>
          <a:xfrm>
            <a:off x="827584" y="4581128"/>
            <a:ext cx="7056785" cy="1905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E26943-87CB-6EDC-75E7-B4925DBF93EC}"/>
              </a:ext>
            </a:extLst>
          </p:cNvPr>
          <p:cNvSpPr/>
          <p:nvPr/>
        </p:nvSpPr>
        <p:spPr>
          <a:xfrm>
            <a:off x="2411760" y="6097344"/>
            <a:ext cx="151216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0967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C9E103-CFD5-C807-3A33-CFC0251B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029" y="3501008"/>
            <a:ext cx="5603267" cy="32420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NZ" dirty="0"/>
              <a:t>able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800" dirty="0"/>
              <a:t>Component security permission assignment.</a:t>
            </a:r>
          </a:p>
          <a:p>
            <a:endParaRPr lang="en-NZ" sz="2800" dirty="0"/>
          </a:p>
          <a:p>
            <a:r>
              <a:rPr lang="en-NZ" sz="2800" dirty="0"/>
              <a:t>Double click row to view field level permissions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5384" y="4617643"/>
            <a:ext cx="5891299" cy="29518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TextBox 5"/>
          <p:cNvSpPr txBox="1"/>
          <p:nvPr/>
        </p:nvSpPr>
        <p:spPr>
          <a:xfrm>
            <a:off x="5796136" y="3244334"/>
            <a:ext cx="136815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Permissions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6552220" y="3645024"/>
            <a:ext cx="0" cy="2429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94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NZ" dirty="0"/>
              <a:t>able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Data Policy Settings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849D53-45B9-9BC1-B215-9C87562D9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564904"/>
            <a:ext cx="7776864" cy="40540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394B8AF-A251-2085-261E-0A084023C0F2}"/>
              </a:ext>
            </a:extLst>
          </p:cNvPr>
          <p:cNvSpPr/>
          <p:nvPr/>
        </p:nvSpPr>
        <p:spPr>
          <a:xfrm>
            <a:off x="683568" y="3940402"/>
            <a:ext cx="3816424" cy="29518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053981-A3E6-8D2C-8EDA-66AFB6B09FC4}"/>
              </a:ext>
            </a:extLst>
          </p:cNvPr>
          <p:cNvSpPr/>
          <p:nvPr/>
        </p:nvSpPr>
        <p:spPr>
          <a:xfrm>
            <a:off x="4572000" y="3397950"/>
            <a:ext cx="3816424" cy="29518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6488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6D8247-8CFB-18DB-A376-485D49977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75" y="2511028"/>
            <a:ext cx="7056784" cy="42759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NZ" dirty="0"/>
              <a:t>able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Data Policy Settings</a:t>
            </a:r>
          </a:p>
        </p:txBody>
      </p:sp>
    </p:spTree>
    <p:extLst>
      <p:ext uri="{BB962C8B-B14F-4D97-AF65-F5344CB8AC3E}">
        <p14:creationId xmlns:p14="http://schemas.microsoft.com/office/powerpoint/2010/main" val="3696105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Multi-user system</a:t>
            </a:r>
          </a:p>
          <a:p>
            <a:pPr lvl="1"/>
            <a:r>
              <a:rPr lang="en-NZ" dirty="0"/>
              <a:t>System is designed to be used by a number of people simultaneously</a:t>
            </a:r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4097" name="Picture 1" descr="D:\Work\Projects\IRIS\trunk\Graphics\oxygen-icons-by-oxygen\oxygen-icons-by-oxygen\png\128x128\apps\syst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153172"/>
            <a:ext cx="580084" cy="58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Work\Projects\IRIS\trunk\Graphics\oxygen-icons-by-oxygen\oxygen-icons-by-oxygen\png\128x128\devices\computer_lapto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5733256"/>
            <a:ext cx="650081" cy="65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Work\Projects\IRIS\trunk\Graphics\oxygen-icons-by-oxygen\oxygen-icons-by-oxygen\png\128x128\devices\pd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011960"/>
            <a:ext cx="721296" cy="72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Work\Projects\IRIS\trunk\Graphics\oxygen-icons-by-oxygen\oxygen-icons-by-oxygen\png\128x128\devices\lapto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770264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Masood\Downloads\cfry-Clou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9" y="3928623"/>
            <a:ext cx="2160240" cy="120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1691680" y="4797152"/>
            <a:ext cx="1045120" cy="504056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61841" y="5184525"/>
            <a:ext cx="522560" cy="692747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4590504" y="5153173"/>
            <a:ext cx="413545" cy="508075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5022552" y="4557895"/>
            <a:ext cx="1637680" cy="491285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736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2687B-6507-7700-66B5-0F310651B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567354"/>
            <a:ext cx="7524328" cy="4204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NZ" dirty="0"/>
              <a:t>able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Data Policy Settings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94B8AF-A251-2085-261E-0A084023C0F2}"/>
              </a:ext>
            </a:extLst>
          </p:cNvPr>
          <p:cNvSpPr/>
          <p:nvPr/>
        </p:nvSpPr>
        <p:spPr>
          <a:xfrm>
            <a:off x="1043608" y="6021288"/>
            <a:ext cx="7056784" cy="29518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053981-A3E6-8D2C-8EDA-66AFB6B09FC4}"/>
              </a:ext>
            </a:extLst>
          </p:cNvPr>
          <p:cNvSpPr/>
          <p:nvPr/>
        </p:nvSpPr>
        <p:spPr>
          <a:xfrm>
            <a:off x="2339752" y="3211069"/>
            <a:ext cx="5472608" cy="21960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7937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3 &amp; 4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97948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Z" dirty="0"/>
              <a:t>Supports import from CSV, XML and JSON format</a:t>
            </a:r>
          </a:p>
          <a:p>
            <a:endParaRPr lang="en-NZ" dirty="0"/>
          </a:p>
          <a:p>
            <a:r>
              <a:rPr lang="en-NZ" dirty="0"/>
              <a:t>Preferred data formats</a:t>
            </a:r>
          </a:p>
          <a:p>
            <a:pPr lvl="1"/>
            <a:r>
              <a:rPr lang="en-NZ" dirty="0"/>
              <a:t>Date: </a:t>
            </a:r>
            <a:r>
              <a:rPr lang="en-NZ" dirty="0" err="1"/>
              <a:t>yyyy</a:t>
            </a:r>
            <a:r>
              <a:rPr lang="en-NZ" dirty="0"/>
              <a:t>-MM-</a:t>
            </a:r>
            <a:r>
              <a:rPr lang="en-NZ" dirty="0" err="1"/>
              <a:t>dd</a:t>
            </a:r>
            <a:r>
              <a:rPr lang="en-NZ" dirty="0"/>
              <a:t> </a:t>
            </a:r>
          </a:p>
          <a:p>
            <a:pPr lvl="1"/>
            <a:r>
              <a:rPr lang="en-NZ" dirty="0"/>
              <a:t>Date and Time: </a:t>
            </a:r>
            <a:r>
              <a:rPr lang="en-NZ" dirty="0" err="1"/>
              <a:t>yyyy</a:t>
            </a:r>
            <a:r>
              <a:rPr lang="en-NZ" dirty="0"/>
              <a:t>-MM-</a:t>
            </a:r>
            <a:r>
              <a:rPr lang="en-NZ" dirty="0" err="1"/>
              <a:t>dd</a:t>
            </a:r>
            <a:r>
              <a:rPr lang="en-NZ" dirty="0"/>
              <a:t> </a:t>
            </a:r>
            <a:r>
              <a:rPr lang="en-NZ" dirty="0" err="1"/>
              <a:t>HH:mm:ss</a:t>
            </a:r>
            <a:endParaRPr lang="en-NZ" dirty="0"/>
          </a:p>
          <a:p>
            <a:pPr lvl="1"/>
            <a:r>
              <a:rPr lang="en-NZ" dirty="0"/>
              <a:t>Boolean: (true/false) (T/F) (1/0) (yes/no)</a:t>
            </a:r>
          </a:p>
          <a:p>
            <a:pPr lvl="1"/>
            <a:r>
              <a:rPr lang="en-NZ" dirty="0"/>
              <a:t>Reference List: Use the key</a:t>
            </a:r>
          </a:p>
          <a:p>
            <a:pPr lvl="1"/>
            <a:r>
              <a:rPr lang="en-NZ" dirty="0"/>
              <a:t>Relationships: Use the unique key</a:t>
            </a:r>
          </a:p>
          <a:p>
            <a:pPr lvl="1"/>
            <a:r>
              <a:rPr lang="en-NZ" dirty="0"/>
              <a:t>Text: Always quote the text “ “ </a:t>
            </a:r>
          </a:p>
        </p:txBody>
      </p:sp>
    </p:spTree>
    <p:extLst>
      <p:ext uri="{BB962C8B-B14F-4D97-AF65-F5344CB8AC3E}">
        <p14:creationId xmlns:p14="http://schemas.microsoft.com/office/powerpoint/2010/main" val="32221347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713" y="1774825"/>
            <a:ext cx="7248574" cy="462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91680" y="3861048"/>
            <a:ext cx="1800200" cy="158417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3491880" y="3861048"/>
            <a:ext cx="4176464" cy="158417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/>
          <p:cNvSpPr/>
          <p:nvPr/>
        </p:nvSpPr>
        <p:spPr>
          <a:xfrm>
            <a:off x="2267744" y="3212976"/>
            <a:ext cx="5400600" cy="4320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336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Relationships need to be mapped</a:t>
            </a:r>
          </a:p>
          <a:p>
            <a:endParaRPr lang="en-NZ" dirty="0"/>
          </a:p>
          <a:p>
            <a:r>
              <a:rPr lang="en-NZ" dirty="0"/>
              <a:t>Related tables must have a unique column otherwise data will be appended to the end</a:t>
            </a:r>
          </a:p>
          <a:p>
            <a:endParaRPr lang="en-NZ" dirty="0"/>
          </a:p>
          <a:p>
            <a:r>
              <a:rPr lang="en-NZ" dirty="0"/>
              <a:t>For large imports files must be broken up into smaller chunks or could be zipped.</a:t>
            </a:r>
          </a:p>
        </p:txBody>
      </p:sp>
    </p:spTree>
    <p:extLst>
      <p:ext uri="{BB962C8B-B14F-4D97-AF65-F5344CB8AC3E}">
        <p14:creationId xmlns:p14="http://schemas.microsoft.com/office/powerpoint/2010/main" val="547133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For repeated data importing you can use an Import Template</a:t>
            </a:r>
          </a:p>
          <a:p>
            <a:endParaRPr lang="en-NZ" dirty="0"/>
          </a:p>
          <a:p>
            <a:r>
              <a:rPr lang="en-NZ" dirty="0"/>
              <a:t>For XML and JSON data only Import Templates are supported </a:t>
            </a:r>
          </a:p>
          <a:p>
            <a:endParaRPr lang="en-NZ" dirty="0"/>
          </a:p>
          <a:p>
            <a:r>
              <a:rPr lang="en-NZ" dirty="0"/>
              <a:t>Easier for end users as they only have to pick a file</a:t>
            </a:r>
          </a:p>
        </p:txBody>
      </p:sp>
    </p:spTree>
    <p:extLst>
      <p:ext uri="{BB962C8B-B14F-4D97-AF65-F5344CB8AC3E}">
        <p14:creationId xmlns:p14="http://schemas.microsoft.com/office/powerpoint/2010/main" val="30161690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066761-921B-47BF-C88E-3B07A250D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881" y="1776196"/>
            <a:ext cx="7712238" cy="4623232"/>
          </a:xfrm>
        </p:spPr>
      </p:pic>
    </p:spTree>
    <p:extLst>
      <p:ext uri="{BB962C8B-B14F-4D97-AF65-F5344CB8AC3E}">
        <p14:creationId xmlns:p14="http://schemas.microsoft.com/office/powerpoint/2010/main" val="5942644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066761-921B-47BF-C88E-3B07A250D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881" y="1774825"/>
            <a:ext cx="7712238" cy="4625975"/>
          </a:xfrm>
        </p:spPr>
      </p:pic>
    </p:spTree>
    <p:extLst>
      <p:ext uri="{BB962C8B-B14F-4D97-AF65-F5344CB8AC3E}">
        <p14:creationId xmlns:p14="http://schemas.microsoft.com/office/powerpoint/2010/main" val="16524980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5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378647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0658"/>
            <a:ext cx="8229600" cy="3994308"/>
          </a:xfrm>
        </p:spPr>
      </p:pic>
      <p:sp>
        <p:nvSpPr>
          <p:cNvPr id="7" name="Rectangle 6"/>
          <p:cNvSpPr/>
          <p:nvPr/>
        </p:nvSpPr>
        <p:spPr>
          <a:xfrm>
            <a:off x="395536" y="4540116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16762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Data management system</a:t>
            </a:r>
          </a:p>
          <a:p>
            <a:pPr lvl="1"/>
            <a:r>
              <a:rPr lang="en-NZ" dirty="0"/>
              <a:t>Data is a valuable resource</a:t>
            </a:r>
          </a:p>
          <a:p>
            <a:pPr lvl="1"/>
            <a:r>
              <a:rPr lang="en-NZ" dirty="0"/>
              <a:t>Ability to store, validate, organise, protect, deliver and enhance the value of data and information assets</a:t>
            </a:r>
          </a:p>
          <a:p>
            <a:pPr marL="457200" lvl="1" indent="0">
              <a:buNone/>
            </a:pPr>
            <a:r>
              <a:rPr lang="en-NZ" dirty="0"/>
              <a:t>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5123" name="Picture 3" descr="C:\Users\Masood\Downloads\Filing-Cabinet-Over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961" y="4437112"/>
            <a:ext cx="5184576" cy="232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2023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 view of the data stored within one or more tables. </a:t>
            </a:r>
          </a:p>
          <a:p>
            <a:endParaRPr lang="en-NZ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05606"/>
            <a:ext cx="8208912" cy="373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63806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Restrictions are interpreted as AND going down and OR going across. 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Evaluates to</a:t>
            </a:r>
          </a:p>
          <a:p>
            <a:pPr marL="457200" lvl="1" indent="0">
              <a:buNone/>
            </a:pPr>
            <a:r>
              <a:rPr lang="en-NZ" dirty="0"/>
              <a:t>(Gender = “Female” AND Age &lt; 40 ) OR Age &gt; 60</a:t>
            </a:r>
          </a:p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84643-B155-1282-06E7-3C23553D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88" y="3068960"/>
            <a:ext cx="8388424" cy="190488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FB2B6-F776-2672-D008-CDA0E2B0414C}"/>
              </a:ext>
            </a:extLst>
          </p:cNvPr>
          <p:cNvCxnSpPr/>
          <p:nvPr/>
        </p:nvCxnSpPr>
        <p:spPr>
          <a:xfrm>
            <a:off x="4852909" y="3789040"/>
            <a:ext cx="0" cy="8640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5AFFE1-70E4-FC84-FA03-2335313F4903}"/>
              </a:ext>
            </a:extLst>
          </p:cNvPr>
          <p:cNvCxnSpPr>
            <a:cxnSpLocks/>
          </p:cNvCxnSpPr>
          <p:nvPr/>
        </p:nvCxnSpPr>
        <p:spPr>
          <a:xfrm>
            <a:off x="5220072" y="4944760"/>
            <a:ext cx="8640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9C3F563-BC6E-5401-3D42-72F03C3D8AF6}"/>
              </a:ext>
            </a:extLst>
          </p:cNvPr>
          <p:cNvSpPr txBox="1"/>
          <p:nvPr/>
        </p:nvSpPr>
        <p:spPr>
          <a:xfrm>
            <a:off x="4127166" y="40364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AND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7E551-F820-686C-25A3-33DBE57FA3B1}"/>
              </a:ext>
            </a:extLst>
          </p:cNvPr>
          <p:cNvSpPr txBox="1"/>
          <p:nvPr/>
        </p:nvSpPr>
        <p:spPr>
          <a:xfrm>
            <a:off x="5292080" y="502527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961597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226D-FBF2-7343-9773-F754C7A6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FC9B0-2E38-DB23-1D88-CFFF86838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Support for basic calculations on date and numeric columns e.g. </a:t>
            </a:r>
            <a:r>
              <a:rPr lang="en-NZ" sz="1800" dirty="0">
                <a:solidFill>
                  <a:srgbClr val="A31515"/>
                </a:solidFill>
                <a:latin typeface="Consolas" panose="020B0609020204030204" pitchFamily="49" charset="0"/>
              </a:rPr>
              <a:t>=DATEADD(5, NOW())</a:t>
            </a:r>
          </a:p>
          <a:p>
            <a:endParaRPr lang="en-NZ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r>
              <a:rPr lang="en-GB" sz="2800" dirty="0"/>
              <a:t>String values need to be quoted </a:t>
            </a:r>
          </a:p>
          <a:p>
            <a:endParaRPr lang="en-GB" sz="2800" dirty="0"/>
          </a:p>
          <a:p>
            <a:r>
              <a:rPr lang="en-GB" sz="2800" dirty="0"/>
              <a:t>Reserve words </a:t>
            </a:r>
          </a:p>
          <a:p>
            <a:pPr lvl="1"/>
            <a:endParaRPr lang="en-GB" sz="24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lvl="1"/>
            <a:endParaRPr lang="en-NZ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D974B22-486C-645E-11BF-A05328D4A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210854"/>
              </p:ext>
            </p:extLst>
          </p:nvPr>
        </p:nvGraphicFramePr>
        <p:xfrm>
          <a:off x="1524000" y="4509120"/>
          <a:ext cx="6216352" cy="2193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3591">
                  <a:extLst>
                    <a:ext uri="{9D8B030D-6E8A-4147-A177-3AD203B41FA5}">
                      <a16:colId xmlns:a16="http://schemas.microsoft.com/office/drawing/2014/main" val="4143147511"/>
                    </a:ext>
                  </a:extLst>
                </a:gridCol>
                <a:gridCol w="4062761">
                  <a:extLst>
                    <a:ext uri="{9D8B030D-6E8A-4147-A177-3AD203B41FA5}">
                      <a16:colId xmlns:a16="http://schemas.microsoft.com/office/drawing/2014/main" val="3334455740"/>
                    </a:ext>
                  </a:extLst>
                </a:gridCol>
              </a:tblGrid>
              <a:tr h="438686">
                <a:tc>
                  <a:txBody>
                    <a:bodyPr/>
                    <a:lstStyle/>
                    <a:p>
                      <a:r>
                        <a:rPr lang="en-GB" sz="2000" dirty="0"/>
                        <a:t>NOW()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Returns current date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776442"/>
                  </a:ext>
                </a:extLst>
              </a:tr>
              <a:tr h="438686">
                <a:tc>
                  <a:txBody>
                    <a:bodyPr/>
                    <a:lstStyle/>
                    <a:p>
                      <a:r>
                        <a:rPr lang="en-GB" sz="2000" dirty="0"/>
                        <a:t>TRUE FALSE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True and False value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282003"/>
                  </a:ext>
                </a:extLst>
              </a:tr>
              <a:tr h="438686">
                <a:tc>
                  <a:txBody>
                    <a:bodyPr/>
                    <a:lstStyle/>
                    <a:p>
                      <a:r>
                        <a:rPr lang="en-GB" sz="2000" dirty="0"/>
                        <a:t>NULL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Null value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927964"/>
                  </a:ext>
                </a:extLst>
              </a:tr>
              <a:tr h="438686">
                <a:tc>
                  <a:txBody>
                    <a:bodyPr/>
                    <a:lstStyle/>
                    <a:p>
                      <a:r>
                        <a:rPr lang="en-GB" sz="2000" dirty="0"/>
                        <a:t>[USER_ID]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Returns the current user’s ID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533445"/>
                  </a:ext>
                </a:extLst>
              </a:tr>
              <a:tr h="438686">
                <a:tc>
                  <a:txBody>
                    <a:bodyPr/>
                    <a:lstStyle/>
                    <a:p>
                      <a:r>
                        <a:rPr lang="en-GB" sz="2000" dirty="0"/>
                        <a:t>IN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Performs a SQL IN operation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043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7918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226D-FBF2-7343-9773-F754C7A6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FC9B0-2E38-DB23-1D88-CFFF86838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Additional metadata can be accessed through the Advanced button </a:t>
            </a:r>
          </a:p>
          <a:p>
            <a:pPr lvl="1"/>
            <a:r>
              <a:rPr lang="en-GB" sz="2400" dirty="0"/>
              <a:t>Create Date, Modified Date, Owning User ID etc.</a:t>
            </a:r>
          </a:p>
          <a:p>
            <a:endParaRPr lang="en-GB" sz="2800" dirty="0"/>
          </a:p>
          <a:p>
            <a:pPr lvl="1"/>
            <a:endParaRPr lang="en-GB" sz="24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lvl="1"/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D8481-8730-55D4-D3D7-B63453691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11410"/>
            <a:ext cx="5832648" cy="32467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9B539A-39A1-9DB4-8ABB-8FF4013F4CAB}"/>
              </a:ext>
            </a:extLst>
          </p:cNvPr>
          <p:cNvSpPr/>
          <p:nvPr/>
        </p:nvSpPr>
        <p:spPr>
          <a:xfrm>
            <a:off x="1303811" y="5733256"/>
            <a:ext cx="432048" cy="14401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7E9BD8-E94A-06AB-C2DA-4F2D3FC72AD2}"/>
              </a:ext>
            </a:extLst>
          </p:cNvPr>
          <p:cNvSpPr/>
          <p:nvPr/>
        </p:nvSpPr>
        <p:spPr>
          <a:xfrm>
            <a:off x="2771800" y="3763460"/>
            <a:ext cx="1008112" cy="132172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1012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7631872"/>
              </p:ext>
            </p:extLst>
          </p:nvPr>
        </p:nvGraphicFramePr>
        <p:xfrm>
          <a:off x="457200" y="1774828"/>
          <a:ext cx="8229600" cy="41076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15927574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50552634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845380303"/>
                    </a:ext>
                  </a:extLst>
                </a:gridCol>
              </a:tblGrid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533281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Adding all the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875107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Averaging the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</a:t>
                      </a:r>
                      <a:endParaRPr lang="en-NZ" dirty="0"/>
                    </a:p>
                    <a:p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841729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Minimum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Double, Date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94584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Maximum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Double, Date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930609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Count the number of occurrences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Double, Date, String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869994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Concatenate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Join the values by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575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8867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Running a filter produces a grid of data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41223"/>
            <a:ext cx="8136904" cy="391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4054" y="3171964"/>
            <a:ext cx="324036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5496415" y="3159842"/>
            <a:ext cx="324036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/>
          <p:cNvSpPr/>
          <p:nvPr/>
        </p:nvSpPr>
        <p:spPr>
          <a:xfrm>
            <a:off x="4309482" y="3382164"/>
            <a:ext cx="1140439" cy="29991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TextBox 7"/>
          <p:cNvSpPr txBox="1"/>
          <p:nvPr/>
        </p:nvSpPr>
        <p:spPr>
          <a:xfrm>
            <a:off x="1403648" y="2641223"/>
            <a:ext cx="112646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Toolbar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72200" y="2641223"/>
            <a:ext cx="112646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Search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27903" y="4414925"/>
            <a:ext cx="14075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Spatial field</a:t>
            </a:r>
          </a:p>
        </p:txBody>
      </p:sp>
    </p:spTree>
    <p:extLst>
      <p:ext uri="{BB962C8B-B14F-4D97-AF65-F5344CB8AC3E}">
        <p14:creationId xmlns:p14="http://schemas.microsoft.com/office/powerpoint/2010/main" val="47710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 - Maps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If a spatial column is present then the data can be mapped.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24944"/>
            <a:ext cx="7211144" cy="3455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11530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 -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Google type search vs parameter 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36911"/>
            <a:ext cx="6840761" cy="391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400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6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686352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Labels</a:t>
            </a: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152500"/>
            <a:ext cx="8229600" cy="387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31640" y="3893046"/>
            <a:ext cx="82437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Labels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1043606" y="3433646"/>
            <a:ext cx="216025" cy="122413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10426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Analysis system</a:t>
            </a:r>
          </a:p>
          <a:p>
            <a:pPr lvl="1"/>
            <a:r>
              <a:rPr lang="en-NZ" dirty="0"/>
              <a:t>Provides the means to examine, transform and visualise data with the intent of drawing conclusions, discovering useful information and supporting decision making</a:t>
            </a:r>
          </a:p>
          <a:p>
            <a:pPr marL="457200" lvl="1" indent="0">
              <a:buNone/>
            </a:pPr>
            <a:r>
              <a:rPr lang="en-NZ" dirty="0"/>
              <a:t>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5125" name="Picture 5" descr="ggplot2 Scatterpl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59" y="4289149"/>
            <a:ext cx="1800200" cy="111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ggplot2 Scatterplot With Encircl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621" y="4721197"/>
            <a:ext cx="1569597" cy="97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ggplot2 Scatterplot With Hidden Data poin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36" y="5235931"/>
            <a:ext cx="1380811" cy="85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ggplot2 Diverging Ba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480" y="4734096"/>
            <a:ext cx="1527854" cy="94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ggplot2 Area Char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946" y="5206245"/>
            <a:ext cx="1398087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ggplot2 Correlogra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635246"/>
            <a:ext cx="1440160" cy="89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58" y="5793654"/>
            <a:ext cx="1202102" cy="757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7859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Labels provide a menu system to navigate a project</a:t>
            </a:r>
          </a:p>
          <a:p>
            <a:endParaRPr lang="en-NZ" dirty="0"/>
          </a:p>
          <a:p>
            <a:r>
              <a:rPr lang="en-NZ" dirty="0"/>
              <a:t>Keep related filters and reports under the same label</a:t>
            </a:r>
          </a:p>
          <a:p>
            <a:endParaRPr lang="en-NZ" dirty="0"/>
          </a:p>
          <a:p>
            <a:r>
              <a:rPr lang="en-NZ" dirty="0"/>
              <a:t>If only one item is under a label then the system navigates straight to that item</a:t>
            </a:r>
          </a:p>
        </p:txBody>
      </p:sp>
    </p:spTree>
    <p:extLst>
      <p:ext uri="{BB962C8B-B14F-4D97-AF65-F5344CB8AC3E}">
        <p14:creationId xmlns:p14="http://schemas.microsoft.com/office/powerpoint/2010/main" val="4397509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Labels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3764"/>
            <a:ext cx="8229600" cy="3988097"/>
          </a:xfrm>
        </p:spPr>
      </p:pic>
      <p:sp>
        <p:nvSpPr>
          <p:cNvPr id="6" name="Rectangle 5"/>
          <p:cNvSpPr/>
          <p:nvPr/>
        </p:nvSpPr>
        <p:spPr>
          <a:xfrm>
            <a:off x="395536" y="3532004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974174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7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1432121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6683"/>
            <a:ext cx="8229600" cy="3982258"/>
          </a:xfrm>
        </p:spPr>
      </p:pic>
      <p:sp>
        <p:nvSpPr>
          <p:cNvPr id="7" name="Rectangle 6"/>
          <p:cNvSpPr/>
          <p:nvPr/>
        </p:nvSpPr>
        <p:spPr>
          <a:xfrm>
            <a:off x="395536" y="4797152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763052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A report template executes R Code with some input parameters to produce a Report.</a:t>
            </a:r>
          </a:p>
          <a:p>
            <a:endParaRPr lang="en-NZ" dirty="0"/>
          </a:p>
          <a:p>
            <a:r>
              <a:rPr lang="en-NZ" dirty="0"/>
              <a:t>End users will only need to provide the input parameters or simply re-run a report</a:t>
            </a:r>
          </a:p>
          <a:p>
            <a:endParaRPr lang="en-NZ" dirty="0"/>
          </a:p>
          <a:p>
            <a:r>
              <a:rPr lang="en-NZ" dirty="0"/>
              <a:t>The parameters depend on the type of Report Template.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1198377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Report outputs can be:</a:t>
            </a:r>
          </a:p>
          <a:p>
            <a:pPr lvl="1"/>
            <a:r>
              <a:rPr lang="en-NZ" dirty="0"/>
              <a:t>Image</a:t>
            </a:r>
          </a:p>
          <a:p>
            <a:pPr lvl="1"/>
            <a:r>
              <a:rPr lang="en-NZ" dirty="0"/>
              <a:t>KML</a:t>
            </a:r>
          </a:p>
          <a:p>
            <a:pPr lvl="1"/>
            <a:r>
              <a:rPr lang="en-NZ" dirty="0"/>
              <a:t>Text file</a:t>
            </a:r>
          </a:p>
          <a:p>
            <a:pPr lvl="1"/>
            <a:r>
              <a:rPr lang="en-NZ" dirty="0"/>
              <a:t>HTML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97" y="5020662"/>
            <a:ext cx="2186744" cy="1609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688" y="4833931"/>
            <a:ext cx="2503112" cy="1711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455" y="4831926"/>
            <a:ext cx="2514418" cy="1683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49486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pic>
        <p:nvPicPr>
          <p:cNvPr id="1028" name="Picture 4" descr="Image result for beach toys molds on san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19162"/>
            <a:ext cx="4618856" cy="461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1936285"/>
            <a:ext cx="186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Report Templates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568" y="5790775"/>
            <a:ext cx="92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Reports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1835696" y="4552384"/>
            <a:ext cx="4968552" cy="14230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4" idx="3"/>
          </p:cNvCxnSpPr>
          <p:nvPr/>
        </p:nvCxnSpPr>
        <p:spPr>
          <a:xfrm>
            <a:off x="2401280" y="2120951"/>
            <a:ext cx="3106824" cy="495652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0635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Z" dirty="0"/>
              <a:t>The IRIS reporting engine gathers all the parameter values required by the R code defined in a Report Template</a:t>
            </a:r>
          </a:p>
          <a:p>
            <a:endParaRPr lang="en-NZ" dirty="0"/>
          </a:p>
          <a:p>
            <a:r>
              <a:rPr lang="en-NZ" dirty="0"/>
              <a:t>Parameters could be </a:t>
            </a:r>
          </a:p>
          <a:p>
            <a:pPr lvl="1"/>
            <a:r>
              <a:rPr lang="en-NZ" dirty="0"/>
              <a:t>User input fields</a:t>
            </a:r>
          </a:p>
          <a:p>
            <a:pPr lvl="1"/>
            <a:r>
              <a:rPr lang="en-NZ" dirty="0"/>
              <a:t>Filters</a:t>
            </a:r>
          </a:p>
          <a:p>
            <a:pPr lvl="1"/>
            <a:r>
              <a:rPr lang="en-NZ" dirty="0"/>
              <a:t>Http request</a:t>
            </a:r>
          </a:p>
          <a:p>
            <a:pPr lvl="1"/>
            <a:r>
              <a:rPr lang="en-NZ" dirty="0"/>
              <a:t>Images</a:t>
            </a:r>
          </a:p>
          <a:p>
            <a:pPr lvl="1"/>
            <a:r>
              <a:rPr lang="en-NZ" dirty="0"/>
              <a:t>Reference Lists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9962955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The engine then generate an executable R script with security overrides and creates a zip package</a:t>
            </a:r>
          </a:p>
          <a:p>
            <a:endParaRPr lang="en-NZ" dirty="0"/>
          </a:p>
          <a:p>
            <a:r>
              <a:rPr lang="en-NZ" dirty="0"/>
              <a:t>The zip file gets sent to a Linux server running </a:t>
            </a:r>
            <a:r>
              <a:rPr lang="en-NZ" dirty="0" err="1"/>
              <a:t>Rserv</a:t>
            </a:r>
            <a:r>
              <a:rPr lang="en-NZ" dirty="0"/>
              <a:t> (A web server built for running R)</a:t>
            </a:r>
          </a:p>
          <a:p>
            <a:endParaRPr lang="en-NZ" dirty="0"/>
          </a:p>
          <a:p>
            <a:r>
              <a:rPr lang="en-NZ" dirty="0" err="1"/>
              <a:t>Rserv</a:t>
            </a:r>
            <a:r>
              <a:rPr lang="en-NZ" dirty="0"/>
              <a:t> </a:t>
            </a:r>
            <a:r>
              <a:rPr lang="en-NZ" dirty="0" err="1"/>
              <a:t>excutes</a:t>
            </a:r>
            <a:r>
              <a:rPr lang="en-NZ" dirty="0"/>
              <a:t> the script and packages up all the results and sends it back to the reporting engine.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3347066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The reporting engine extracts the results and displays the output according to the type </a:t>
            </a:r>
            <a:r>
              <a:rPr lang="en-NZ"/>
              <a:t>of media</a:t>
            </a:r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3078120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12976</TotalTime>
  <Words>3043</Words>
  <Application>Microsoft Office PowerPoint</Application>
  <PresentationFormat>On-screen Show (4:3)</PresentationFormat>
  <Paragraphs>730</Paragraphs>
  <Slides>100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8" baseType="lpstr">
      <vt:lpstr>Arial</vt:lpstr>
      <vt:lpstr>Calibri</vt:lpstr>
      <vt:lpstr>Consolas</vt:lpstr>
      <vt:lpstr>Corbel</vt:lpstr>
      <vt:lpstr>Wingdings</vt:lpstr>
      <vt:lpstr>Wingdings 2</vt:lpstr>
      <vt:lpstr>Wingdings 3</vt:lpstr>
      <vt:lpstr>Module</vt:lpstr>
      <vt:lpstr>Incident Response Information System </vt:lpstr>
      <vt:lpstr>Overview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Background</vt:lpstr>
      <vt:lpstr>Background</vt:lpstr>
      <vt:lpstr>Background</vt:lpstr>
      <vt:lpstr>Background</vt:lpstr>
      <vt:lpstr>Background</vt:lpstr>
      <vt:lpstr>Background</vt:lpstr>
      <vt:lpstr>Design</vt:lpstr>
      <vt:lpstr>Use cases</vt:lpstr>
      <vt:lpstr>Use cases</vt:lpstr>
      <vt:lpstr>Use cases</vt:lpstr>
      <vt:lpstr>Use cases</vt:lpstr>
      <vt:lpstr>Use cases – LIMS Template</vt:lpstr>
      <vt:lpstr>Use cases – LIMS Template</vt:lpstr>
      <vt:lpstr>Use cases – LIMS Template</vt:lpstr>
      <vt:lpstr>Use cases – LIMS Template</vt:lpstr>
      <vt:lpstr>Demo Dataset</vt:lpstr>
      <vt:lpstr>Demo Dataset </vt:lpstr>
      <vt:lpstr>Quick Tour </vt:lpstr>
      <vt:lpstr>Tutorial 1</vt:lpstr>
      <vt:lpstr>Demo Dataset </vt:lpstr>
      <vt:lpstr>Demo Dataset</vt:lpstr>
      <vt:lpstr>Demo Dataset</vt:lpstr>
      <vt:lpstr>Demo Dataset </vt:lpstr>
      <vt:lpstr>Demo Dataset </vt:lpstr>
      <vt:lpstr>IRIS Terminology</vt:lpstr>
      <vt:lpstr>Domains</vt:lpstr>
      <vt:lpstr>Projects</vt:lpstr>
      <vt:lpstr>Projects</vt:lpstr>
      <vt:lpstr>Projects - Setup</vt:lpstr>
      <vt:lpstr>Roles</vt:lpstr>
      <vt:lpstr>Roles</vt:lpstr>
      <vt:lpstr>Roles</vt:lpstr>
      <vt:lpstr>Roles</vt:lpstr>
      <vt:lpstr>Security Defaults</vt:lpstr>
      <vt:lpstr>Security Defaults</vt:lpstr>
      <vt:lpstr>Security Defaults</vt:lpstr>
      <vt:lpstr>Security Defaults</vt:lpstr>
      <vt:lpstr>Security Defaults</vt:lpstr>
      <vt:lpstr>Tutorial 2</vt:lpstr>
      <vt:lpstr>Reference Lists</vt:lpstr>
      <vt:lpstr>Reference Lists</vt:lpstr>
      <vt:lpstr>Tables</vt:lpstr>
      <vt:lpstr>Tables</vt:lpstr>
      <vt:lpstr>Table</vt:lpstr>
      <vt:lpstr>Tables</vt:lpstr>
      <vt:lpstr>Tables - Fields</vt:lpstr>
      <vt:lpstr>Tables -Fields</vt:lpstr>
      <vt:lpstr>Tables -Fields</vt:lpstr>
      <vt:lpstr>Tables – Fields</vt:lpstr>
      <vt:lpstr>Tables – Forms</vt:lpstr>
      <vt:lpstr>Tables - Relationships</vt:lpstr>
      <vt:lpstr>Tables - Relationships</vt:lpstr>
      <vt:lpstr>Tables - Relationships</vt:lpstr>
      <vt:lpstr>Tables - Relationships</vt:lpstr>
      <vt:lpstr>Tables - Relationships</vt:lpstr>
      <vt:lpstr>Tables - Relationships</vt:lpstr>
      <vt:lpstr>Table Security</vt:lpstr>
      <vt:lpstr>Table Security</vt:lpstr>
      <vt:lpstr>Table Security</vt:lpstr>
      <vt:lpstr>Table Security</vt:lpstr>
      <vt:lpstr>Table Security</vt:lpstr>
      <vt:lpstr>Tutorial 3 &amp; 4</vt:lpstr>
      <vt:lpstr>Importing data</vt:lpstr>
      <vt:lpstr>Importing data</vt:lpstr>
      <vt:lpstr>Importing data</vt:lpstr>
      <vt:lpstr>Importing data</vt:lpstr>
      <vt:lpstr>Importing data</vt:lpstr>
      <vt:lpstr>Importing data</vt:lpstr>
      <vt:lpstr>Tutorial 5</vt:lpstr>
      <vt:lpstr>Filters</vt:lpstr>
      <vt:lpstr>Filters</vt:lpstr>
      <vt:lpstr>Filters</vt:lpstr>
      <vt:lpstr>Filters</vt:lpstr>
      <vt:lpstr>Filters</vt:lpstr>
      <vt:lpstr>Filters</vt:lpstr>
      <vt:lpstr>Filters</vt:lpstr>
      <vt:lpstr>Filters - Maps</vt:lpstr>
      <vt:lpstr>Filters - Search</vt:lpstr>
      <vt:lpstr>Tutorial 6</vt:lpstr>
      <vt:lpstr>Labels</vt:lpstr>
      <vt:lpstr>Labels</vt:lpstr>
      <vt:lpstr>Labels</vt:lpstr>
      <vt:lpstr>Tutorial 7</vt:lpstr>
      <vt:lpstr>Report Templates &amp; Reports</vt:lpstr>
      <vt:lpstr>Report Templates &amp; Reports</vt:lpstr>
      <vt:lpstr>Report Templates &amp; Reports</vt:lpstr>
      <vt:lpstr>Report Templates &amp; Reports</vt:lpstr>
      <vt:lpstr>Report Templates &amp; Reports</vt:lpstr>
      <vt:lpstr>Report Templates &amp; Reports</vt:lpstr>
      <vt:lpstr>Report Templates &amp; Reports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Masood</dc:creator>
  <cp:lastModifiedBy>Masood Sujau</cp:lastModifiedBy>
  <cp:revision>222</cp:revision>
  <dcterms:created xsi:type="dcterms:W3CDTF">2017-08-14T10:08:58Z</dcterms:created>
  <dcterms:modified xsi:type="dcterms:W3CDTF">2022-10-30T20:11:17Z</dcterms:modified>
</cp:coreProperties>
</file>